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8"/>
  </p:notesMasterIdLst>
  <p:handoutMasterIdLst>
    <p:handoutMasterId r:id="rId29"/>
  </p:handoutMasterIdLst>
  <p:sldIdLst>
    <p:sldId id="305" r:id="rId2"/>
    <p:sldId id="258" r:id="rId3"/>
    <p:sldId id="263" r:id="rId4"/>
    <p:sldId id="264" r:id="rId5"/>
    <p:sldId id="294" r:id="rId6"/>
    <p:sldId id="289" r:id="rId7"/>
    <p:sldId id="295" r:id="rId8"/>
    <p:sldId id="307" r:id="rId9"/>
    <p:sldId id="314" r:id="rId10"/>
    <p:sldId id="290" r:id="rId11"/>
    <p:sldId id="296" r:id="rId12"/>
    <p:sldId id="308" r:id="rId13"/>
    <p:sldId id="309" r:id="rId14"/>
    <p:sldId id="310" r:id="rId15"/>
    <p:sldId id="311" r:id="rId16"/>
    <p:sldId id="312" r:id="rId17"/>
    <p:sldId id="313" r:id="rId18"/>
    <p:sldId id="306" r:id="rId19"/>
    <p:sldId id="291" r:id="rId20"/>
    <p:sldId id="297" r:id="rId21"/>
    <p:sldId id="292" r:id="rId22"/>
    <p:sldId id="298" r:id="rId23"/>
    <p:sldId id="293" r:id="rId24"/>
    <p:sldId id="299" r:id="rId25"/>
    <p:sldId id="288" r:id="rId26"/>
    <p:sldId id="267" r:id="rId27"/>
  </p:sldIdLst>
  <p:sldSz cx="9144000" cy="6858000" type="screen4x3"/>
  <p:notesSz cx="6858000" cy="9144000"/>
  <p:embeddedFontLst>
    <p:embeddedFont>
      <p:font typeface="Twinkl SemiBold" pitchFamily="2" charset="0"/>
      <p:bold r:id="rId30"/>
    </p:embeddedFont>
    <p:embeddedFont>
      <p:font typeface="Sassoon Infant Rg" panose="02000503030000020003" pitchFamily="50" charset="0"/>
      <p:regular r:id="rId31"/>
      <p:bold r:id="rId32"/>
    </p:embeddedFont>
    <p:embeddedFont>
      <p:font typeface="Roboto" panose="02000000000000000000" pitchFamily="2" charset="0"/>
      <p:regular r:id="rId33"/>
      <p:bold r:id="rId34"/>
      <p:italic r:id="rId35"/>
      <p:boldItalic r:id="rId36"/>
    </p:embeddedFont>
    <p:embeddedFont>
      <p:font typeface="Twinkl" pitchFamily="2" charset="0"/>
      <p:regular r:id="rId37"/>
      <p:bold r:id="rId38"/>
    </p:embeddedFont>
    <p:embeddedFont>
      <p:font typeface="Tuffy-TTF" panose="020B0603060100000000"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BPreplay" panose="02000503000000020004" pitchFamily="50" charset="0"/>
      <p:regular r:id="rId47"/>
      <p:bold r:id="rId48"/>
      <p:italic r:id="rId49"/>
      <p:boldItalic r:id="rId50"/>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77"/>
        <a:ea typeface="+mn-ea"/>
        <a:cs typeface="+mn-cs"/>
      </a:defRPr>
    </a:lvl1pPr>
    <a:lvl2pPr marL="457200" algn="l" rtl="0" eaLnBrk="0" fontAlgn="base" hangingPunct="0">
      <a:spcBef>
        <a:spcPct val="0"/>
      </a:spcBef>
      <a:spcAft>
        <a:spcPct val="0"/>
      </a:spcAft>
      <a:defRPr kern="1200">
        <a:solidFill>
          <a:schemeClr val="tx1"/>
        </a:solidFill>
        <a:latin typeface="Twinkl" pitchFamily="2" charset="77"/>
        <a:ea typeface="+mn-ea"/>
        <a:cs typeface="+mn-cs"/>
      </a:defRPr>
    </a:lvl2pPr>
    <a:lvl3pPr marL="914400" algn="l" rtl="0" eaLnBrk="0" fontAlgn="base" hangingPunct="0">
      <a:spcBef>
        <a:spcPct val="0"/>
      </a:spcBef>
      <a:spcAft>
        <a:spcPct val="0"/>
      </a:spcAft>
      <a:defRPr kern="1200">
        <a:solidFill>
          <a:schemeClr val="tx1"/>
        </a:solidFill>
        <a:latin typeface="Twinkl" pitchFamily="2" charset="77"/>
        <a:ea typeface="+mn-ea"/>
        <a:cs typeface="+mn-cs"/>
      </a:defRPr>
    </a:lvl3pPr>
    <a:lvl4pPr marL="1371600" algn="l" rtl="0" eaLnBrk="0" fontAlgn="base" hangingPunct="0">
      <a:spcBef>
        <a:spcPct val="0"/>
      </a:spcBef>
      <a:spcAft>
        <a:spcPct val="0"/>
      </a:spcAft>
      <a:defRPr kern="1200">
        <a:solidFill>
          <a:schemeClr val="tx1"/>
        </a:solidFill>
        <a:latin typeface="Twinkl" pitchFamily="2" charset="77"/>
        <a:ea typeface="+mn-ea"/>
        <a:cs typeface="+mn-cs"/>
      </a:defRPr>
    </a:lvl4pPr>
    <a:lvl5pPr marL="1828800" algn="l" rtl="0" eaLnBrk="0" fontAlgn="base" hangingPunct="0">
      <a:spcBef>
        <a:spcPct val="0"/>
      </a:spcBef>
      <a:spcAft>
        <a:spcPct val="0"/>
      </a:spcAft>
      <a:defRPr kern="1200">
        <a:solidFill>
          <a:schemeClr val="tx1"/>
        </a:solidFill>
        <a:latin typeface="Twinkl" pitchFamily="2" charset="77"/>
        <a:ea typeface="+mn-ea"/>
        <a:cs typeface="+mn-cs"/>
      </a:defRPr>
    </a:lvl5pPr>
    <a:lvl6pPr marL="2286000" algn="l" defTabSz="914400" rtl="0" eaLnBrk="1" latinLnBrk="0" hangingPunct="1">
      <a:defRPr kern="1200">
        <a:solidFill>
          <a:schemeClr val="tx1"/>
        </a:solidFill>
        <a:latin typeface="Twinkl" pitchFamily="2" charset="77"/>
        <a:ea typeface="+mn-ea"/>
        <a:cs typeface="+mn-cs"/>
      </a:defRPr>
    </a:lvl6pPr>
    <a:lvl7pPr marL="2743200" algn="l" defTabSz="914400" rtl="0" eaLnBrk="1" latinLnBrk="0" hangingPunct="1">
      <a:defRPr kern="1200">
        <a:solidFill>
          <a:schemeClr val="tx1"/>
        </a:solidFill>
        <a:latin typeface="Twinkl" pitchFamily="2" charset="77"/>
        <a:ea typeface="+mn-ea"/>
        <a:cs typeface="+mn-cs"/>
      </a:defRPr>
    </a:lvl7pPr>
    <a:lvl8pPr marL="3200400" algn="l" defTabSz="914400" rtl="0" eaLnBrk="1" latinLnBrk="0" hangingPunct="1">
      <a:defRPr kern="1200">
        <a:solidFill>
          <a:schemeClr val="tx1"/>
        </a:solidFill>
        <a:latin typeface="Twinkl" pitchFamily="2" charset="77"/>
        <a:ea typeface="+mn-ea"/>
        <a:cs typeface="+mn-cs"/>
      </a:defRPr>
    </a:lvl8pPr>
    <a:lvl9pPr marL="3657600" algn="l" defTabSz="914400" rtl="0" eaLnBrk="1" latinLnBrk="0" hangingPunct="1">
      <a:defRPr kern="1200">
        <a:solidFill>
          <a:schemeClr val="tx1"/>
        </a:solidFill>
        <a:latin typeface="Twinkl" pitchFamily="2" charset="77"/>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1" autoAdjust="0"/>
    <p:restoredTop sz="94660"/>
  </p:normalViewPr>
  <p:slideViewPr>
    <p:cSldViewPr>
      <p:cViewPr varScale="1">
        <p:scale>
          <a:sx n="106" d="100"/>
          <a:sy n="106" d="100"/>
        </p:scale>
        <p:origin x="1536" y="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font" Target="fonts/font1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D6F3563-7ACC-E742-A182-1E3916F8E9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3" name="Date Placeholder 2">
            <a:extLst>
              <a:ext uri="{FF2B5EF4-FFF2-40B4-BE49-F238E27FC236}">
                <a16:creationId xmlns="" xmlns:a16="http://schemas.microsoft.com/office/drawing/2014/main" id="{5F4E1FB7-E026-D746-B110-ADEC88858AB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uffy-TTF" panose="020B0603060100000000" pitchFamily="34" charset="0"/>
              </a:defRPr>
            </a:lvl1pPr>
          </a:lstStyle>
          <a:p>
            <a:pPr>
              <a:defRPr/>
            </a:pPr>
            <a:fld id="{311E340C-24BA-FB4D-9027-CA8499C2D0B5}" type="datetimeFigureOut">
              <a:rPr lang="en-GB"/>
              <a:pPr>
                <a:defRPr/>
              </a:pPr>
              <a:t>02/03/2021</a:t>
            </a:fld>
            <a:endParaRPr lang="en-GB" dirty="0"/>
          </a:p>
        </p:txBody>
      </p:sp>
      <p:sp>
        <p:nvSpPr>
          <p:cNvPr id="4" name="Footer Placeholder 3">
            <a:extLst>
              <a:ext uri="{FF2B5EF4-FFF2-40B4-BE49-F238E27FC236}">
                <a16:creationId xmlns="" xmlns:a16="http://schemas.microsoft.com/office/drawing/2014/main" id="{3A0CC5DA-2158-304D-914B-56524FB336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5" name="Slide Number Placeholder 4">
            <a:extLst>
              <a:ext uri="{FF2B5EF4-FFF2-40B4-BE49-F238E27FC236}">
                <a16:creationId xmlns="" xmlns:a16="http://schemas.microsoft.com/office/drawing/2014/main" id="{3A38CFCE-201B-8447-A5CA-AAD876243075}"/>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Tuffy-TTF" panose="020B0603060100000000" pitchFamily="34" charset="0"/>
              </a:defRPr>
            </a:lvl1pPr>
          </a:lstStyle>
          <a:p>
            <a:pPr>
              <a:defRPr/>
            </a:pPr>
            <a:fld id="{43AF6BFC-75F4-DF4E-9962-155CC7FC382B}"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BCCFA8F-801F-384E-87D7-603EEE84C6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3" name="Date Placeholder 2">
            <a:extLst>
              <a:ext uri="{FF2B5EF4-FFF2-40B4-BE49-F238E27FC236}">
                <a16:creationId xmlns="" xmlns:a16="http://schemas.microsoft.com/office/drawing/2014/main" id="{783C847B-69D8-1D4C-A824-66D2A14153B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uffy-TTF" panose="020B0603060100000000" pitchFamily="34" charset="0"/>
              </a:defRPr>
            </a:lvl1pPr>
          </a:lstStyle>
          <a:p>
            <a:pPr>
              <a:defRPr/>
            </a:pPr>
            <a:fld id="{B0F1F10B-06D1-8B49-9E32-917865BC6254}" type="datetimeFigureOut">
              <a:rPr lang="en-GB"/>
              <a:pPr>
                <a:defRPr/>
              </a:pPr>
              <a:t>02/03/2021</a:t>
            </a:fld>
            <a:endParaRPr lang="en-GB" dirty="0"/>
          </a:p>
        </p:txBody>
      </p:sp>
      <p:sp>
        <p:nvSpPr>
          <p:cNvPr id="4" name="Slide Image Placeholder 3">
            <a:extLst>
              <a:ext uri="{FF2B5EF4-FFF2-40B4-BE49-F238E27FC236}">
                <a16:creationId xmlns="" xmlns:a16="http://schemas.microsoft.com/office/drawing/2014/main" id="{8585108D-0379-8944-8C8B-831C42F3B96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 xmlns:a16="http://schemas.microsoft.com/office/drawing/2014/main" id="{42B7A262-D114-0747-897A-00E0CCA7E68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Footer Placeholder 5">
            <a:extLst>
              <a:ext uri="{FF2B5EF4-FFF2-40B4-BE49-F238E27FC236}">
                <a16:creationId xmlns="" xmlns:a16="http://schemas.microsoft.com/office/drawing/2014/main" id="{67FFD52A-8AC6-8245-9812-871BF964548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7" name="Slide Number Placeholder 6">
            <a:extLst>
              <a:ext uri="{FF2B5EF4-FFF2-40B4-BE49-F238E27FC236}">
                <a16:creationId xmlns="" xmlns:a16="http://schemas.microsoft.com/office/drawing/2014/main" id="{53C0BBF4-D575-7B42-87AF-CC4713D5629F}"/>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Tuffy-TTF" panose="020B0603060100000000" pitchFamily="34" charset="0"/>
              </a:defRPr>
            </a:lvl1pPr>
          </a:lstStyle>
          <a:p>
            <a:pPr>
              <a:defRPr/>
            </a:pPr>
            <a:fld id="{D09D79E2-F8A9-214B-973D-5A3A93250330}" type="slidenum">
              <a:rPr lang="en-GB" altLang="en-US"/>
              <a:pPr>
                <a:defRPr/>
              </a:pPr>
              <a:t>‹#›</a:t>
            </a:fld>
            <a:endParaRPr lang="en-GB" altLang="en-US"/>
          </a:p>
        </p:txBody>
      </p:sp>
    </p:spTree>
    <p:extLst>
      <p:ext uri="{BB962C8B-B14F-4D97-AF65-F5344CB8AC3E}">
        <p14:creationId xmlns:p14="http://schemas.microsoft.com/office/powerpoint/2010/main" val="1190473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hyperlink" Target="https://www.twinkl.co.uk/resources/twinkl-life" TargetMode="Externa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twinkl.co.uk/resources/twinkl-life" TargetMode="External"/><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Unit Title Slide">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D2A3741-5134-7A4D-9ABD-980163AE9909}"/>
              </a:ext>
            </a:extLst>
          </p:cNvPr>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61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 xmlns:a16="http://schemas.microsoft.com/office/drawing/2014/main" id="{19260ED4-FE29-4B46-9A9E-798B6FF6A20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hlinkClick r:id="rId4"/>
            <a:extLst>
              <a:ext uri="{FF2B5EF4-FFF2-40B4-BE49-F238E27FC236}">
                <a16:creationId xmlns="" xmlns:a16="http://schemas.microsoft.com/office/drawing/2014/main" id="{18810FD7-5A43-D641-B156-26D0B8A21603}"/>
              </a:ext>
            </a:extLst>
          </p:cNvPr>
          <p:cNvSpPr/>
          <p:nvPr userDrawn="1"/>
        </p:nvSpPr>
        <p:spPr>
          <a:xfrm>
            <a:off x="3851920" y="5301208"/>
            <a:ext cx="1440160"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4"/>
            <a:extLst>
              <a:ext uri="{FF2B5EF4-FFF2-40B4-BE49-F238E27FC236}">
                <a16:creationId xmlns="" xmlns:a16="http://schemas.microsoft.com/office/drawing/2014/main" id="{141D9833-E47B-1C4B-A052-066C56C4685E}"/>
              </a:ext>
            </a:extLst>
          </p:cNvPr>
          <p:cNvSpPr/>
          <p:nvPr userDrawn="1"/>
        </p:nvSpPr>
        <p:spPr>
          <a:xfrm>
            <a:off x="3995936" y="5445224"/>
            <a:ext cx="129614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73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 xmlns:a16="http://schemas.microsoft.com/office/drawing/2014/main" id="{4D856884-80FA-F640-A162-55AE803DD1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ounded Rectangle 1">
            <a:extLst>
              <a:ext uri="{FF2B5EF4-FFF2-40B4-BE49-F238E27FC236}">
                <a16:creationId xmlns="" xmlns:a16="http://schemas.microsoft.com/office/drawing/2014/main" id="{3DE6FD89-680D-D64D-8D76-3FECD3B752DC}"/>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 xmlns:a16="http://schemas.microsoft.com/office/drawing/2014/main" id="{A59497E6-5B3C-0B45-B068-1EBEB345FA5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63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 xmlns:a16="http://schemas.microsoft.com/office/drawing/2014/main" id="{F965C535-592C-9C44-9352-8AC00DE550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unded Rectangle 2">
            <a:extLst>
              <a:ext uri="{FF2B5EF4-FFF2-40B4-BE49-F238E27FC236}">
                <a16:creationId xmlns="" xmlns:a16="http://schemas.microsoft.com/office/drawing/2014/main" id="{F445B012-47C8-4843-9BCE-45DA39341EE8}"/>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10809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 xmlns:a16="http://schemas.microsoft.com/office/drawing/2014/main" id="{E9CB9746-CDA0-7547-A13F-13F51EA87B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unded Rectangle 2">
            <a:extLst>
              <a:ext uri="{FF2B5EF4-FFF2-40B4-BE49-F238E27FC236}">
                <a16:creationId xmlns="" xmlns:a16="http://schemas.microsoft.com/office/drawing/2014/main" id="{7CF473F6-0B92-D041-AB96-6D1314124D76}"/>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a:extLst>
              <a:ext uri="{FF2B5EF4-FFF2-40B4-BE49-F238E27FC236}">
                <a16:creationId xmlns="" xmlns:a16="http://schemas.microsoft.com/office/drawing/2014/main" id="{ADD3C86D-D023-794C-BEE1-6BE3B1895A25}"/>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 xmlns:a16="http://schemas.microsoft.com/office/drawing/2014/main" id="{107331C4-1ADC-3C47-89F8-347EEEDE72B5}"/>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 xmlns:a16="http://schemas.microsoft.com/office/drawing/2014/main" id="{C2873095-A766-794B-B31A-006FA4209AAF}"/>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 xmlns:a16="http://schemas.microsoft.com/office/drawing/2014/main" id="{9C8530D4-B92F-ED44-8DBD-0657E9CA9CB6}"/>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93921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 xmlns:a16="http://schemas.microsoft.com/office/drawing/2014/main" id="{894EC7FF-65E5-C840-9234-D8F222BDD2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3">
            <a:extLst>
              <a:ext uri="{FF2B5EF4-FFF2-40B4-BE49-F238E27FC236}">
                <a16:creationId xmlns="" xmlns:a16="http://schemas.microsoft.com/office/drawing/2014/main" id="{7E14B9D5-EB18-F14E-82A6-2ADBBB7D38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hlinkClick r:id="rId5"/>
            <a:extLst>
              <a:ext uri="{FF2B5EF4-FFF2-40B4-BE49-F238E27FC236}">
                <a16:creationId xmlns="" xmlns:a16="http://schemas.microsoft.com/office/drawing/2014/main" id="{05B112FF-F431-CF48-87ED-6B87D7D6DC2E}"/>
              </a:ext>
            </a:extLst>
          </p:cNvPr>
          <p:cNvSpPr/>
          <p:nvPr userDrawn="1"/>
        </p:nvSpPr>
        <p:spPr>
          <a:xfrm>
            <a:off x="3779912" y="2996952"/>
            <a:ext cx="1512168"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774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 xmlns:a16="http://schemas.microsoft.com/office/drawing/2014/main" id="{8B5B5976-FA9E-6D4D-964C-D8D169C8E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hlinkClick r:id="rId3"/>
            <a:extLst>
              <a:ext uri="{FF2B5EF4-FFF2-40B4-BE49-F238E27FC236}">
                <a16:creationId xmlns="" xmlns:a16="http://schemas.microsoft.com/office/drawing/2014/main" id="{7963F9EC-7E4B-E84C-ADAA-B98C1E77D91C}"/>
              </a:ext>
            </a:extLst>
          </p:cNvPr>
          <p:cNvSpPr/>
          <p:nvPr userDrawn="1"/>
        </p:nvSpPr>
        <p:spPr>
          <a:xfrm>
            <a:off x="3995936" y="3068960"/>
            <a:ext cx="122413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11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635146B0-499E-8347-9FE3-AE7E73C122D2}"/>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D90D6133-57DD-5E4D-957A-24B24B8A7A41}"/>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1" r:id="rId7"/>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77"/>
        </a:defRPr>
      </a:lvl2pPr>
      <a:lvl3pPr algn="l" rtl="0" eaLnBrk="0" fontAlgn="base" hangingPunct="0">
        <a:lnSpc>
          <a:spcPct val="90000"/>
        </a:lnSpc>
        <a:spcBef>
          <a:spcPct val="0"/>
        </a:spcBef>
        <a:spcAft>
          <a:spcPct val="0"/>
        </a:spcAft>
        <a:defRPr sz="4000" b="1">
          <a:solidFill>
            <a:srgbClr val="1C1C1C"/>
          </a:solidFill>
          <a:latin typeface="Twinkl" pitchFamily="2" charset="77"/>
        </a:defRPr>
      </a:lvl3pPr>
      <a:lvl4pPr algn="l" rtl="0" eaLnBrk="0" fontAlgn="base" hangingPunct="0">
        <a:lnSpc>
          <a:spcPct val="90000"/>
        </a:lnSpc>
        <a:spcBef>
          <a:spcPct val="0"/>
        </a:spcBef>
        <a:spcAft>
          <a:spcPct val="0"/>
        </a:spcAft>
        <a:defRPr sz="4000" b="1">
          <a:solidFill>
            <a:srgbClr val="1C1C1C"/>
          </a:solidFill>
          <a:latin typeface="Twinkl" pitchFamily="2" charset="77"/>
        </a:defRPr>
      </a:lvl4pPr>
      <a:lvl5pPr algn="l" rtl="0" eaLnBrk="0" fontAlgn="base" hangingPunct="0">
        <a:lnSpc>
          <a:spcPct val="90000"/>
        </a:lnSpc>
        <a:spcBef>
          <a:spcPct val="0"/>
        </a:spcBef>
        <a:spcAft>
          <a:spcPct val="0"/>
        </a:spcAft>
        <a:defRPr sz="4000" b="1">
          <a:solidFill>
            <a:srgbClr val="1C1C1C"/>
          </a:solidFill>
          <a:latin typeface="Twinkl" pitchFamily="2" charset="77"/>
        </a:defRPr>
      </a:lvl5pPr>
      <a:lvl6pPr marL="457200" algn="l" rtl="0" fontAlgn="base">
        <a:lnSpc>
          <a:spcPct val="90000"/>
        </a:lnSpc>
        <a:spcBef>
          <a:spcPct val="0"/>
        </a:spcBef>
        <a:spcAft>
          <a:spcPct val="0"/>
        </a:spcAft>
        <a:defRPr sz="4000" b="1">
          <a:solidFill>
            <a:srgbClr val="1C1C1C"/>
          </a:solidFill>
          <a:latin typeface="Twinkl" pitchFamily="2" charset="77"/>
        </a:defRPr>
      </a:lvl6pPr>
      <a:lvl7pPr marL="914400" algn="l" rtl="0" fontAlgn="base">
        <a:lnSpc>
          <a:spcPct val="90000"/>
        </a:lnSpc>
        <a:spcBef>
          <a:spcPct val="0"/>
        </a:spcBef>
        <a:spcAft>
          <a:spcPct val="0"/>
        </a:spcAft>
        <a:defRPr sz="4000" b="1">
          <a:solidFill>
            <a:srgbClr val="1C1C1C"/>
          </a:solidFill>
          <a:latin typeface="Twinkl" pitchFamily="2" charset="77"/>
        </a:defRPr>
      </a:lvl7pPr>
      <a:lvl8pPr marL="1371600" algn="l" rtl="0" fontAlgn="base">
        <a:lnSpc>
          <a:spcPct val="90000"/>
        </a:lnSpc>
        <a:spcBef>
          <a:spcPct val="0"/>
        </a:spcBef>
        <a:spcAft>
          <a:spcPct val="0"/>
        </a:spcAft>
        <a:defRPr sz="4000" b="1">
          <a:solidFill>
            <a:srgbClr val="1C1C1C"/>
          </a:solidFill>
          <a:latin typeface="Twinkl" pitchFamily="2" charset="77"/>
        </a:defRPr>
      </a:lvl8pPr>
      <a:lvl9pPr marL="1828800" algn="l" rtl="0" fontAlgn="base">
        <a:lnSpc>
          <a:spcPct val="90000"/>
        </a:lnSpc>
        <a:spcBef>
          <a:spcPct val="0"/>
        </a:spcBef>
        <a:spcAft>
          <a:spcPct val="0"/>
        </a:spcAft>
        <a:defRPr sz="4000" b="1">
          <a:solidFill>
            <a:srgbClr val="1C1C1C"/>
          </a:solidFill>
          <a:latin typeface="Twinkl" pitchFamily="2" charset="77"/>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uffy-TTF" panose="020B0603060100000000" pitchFamily="34" charset="0"/>
          <a:cs typeface="Tuffy-TTF" panose="020B0603060100000000"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uffy-TTF" panose="020B0603060100000000" pitchFamily="34" charset="0"/>
          <a:cs typeface="Tuffy-TTF" panose="020B0603060100000000"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 Target="slide21.xml"/><Relationship Id="rId7" Type="http://schemas.openxmlformats.org/officeDocument/2006/relationships/image" Target="../media/image28.png"/><Relationship Id="rId2" Type="http://schemas.openxmlformats.org/officeDocument/2006/relationships/slide" Target="slide1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31.png"/><Relationship Id="rId4" Type="http://schemas.openxmlformats.org/officeDocument/2006/relationships/image" Target="../media/image43.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twinkl-lif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twinkl.co.uk/resources/twinkl-lif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A742EDF-3EA5-814E-A4FE-69BB745F72B1}"/>
              </a:ext>
            </a:extLst>
          </p:cNvPr>
          <p:cNvSpPr/>
          <p:nvPr/>
        </p:nvSpPr>
        <p:spPr>
          <a:xfrm>
            <a:off x="0" y="6274105"/>
            <a:ext cx="9144000" cy="6111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accent5">
                  <a:lumMod val="75000"/>
                </a:schemeClr>
              </a:solidFill>
            </a:endParaRPr>
          </a:p>
        </p:txBody>
      </p:sp>
      <p:cxnSp>
        <p:nvCxnSpPr>
          <p:cNvPr id="3" name="Straight Connector 2">
            <a:extLst>
              <a:ext uri="{FF2B5EF4-FFF2-40B4-BE49-F238E27FC236}">
                <a16:creationId xmlns="" xmlns:a16="http://schemas.microsoft.com/office/drawing/2014/main" id="{386EAAAA-3408-CC41-810D-FF3D3644DAB7}"/>
              </a:ext>
            </a:extLst>
          </p:cNvPr>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219" name="TextBox 3">
            <a:extLst>
              <a:ext uri="{FF2B5EF4-FFF2-40B4-BE49-F238E27FC236}">
                <a16:creationId xmlns="" xmlns:a16="http://schemas.microsoft.com/office/drawing/2014/main" id="{EDB6AFC8-79D3-1D4D-99ED-42B14171643D}"/>
              </a:ext>
            </a:extLst>
          </p:cNvPr>
          <p:cNvSpPr txBox="1">
            <a:spLocks noChangeArrowheads="1"/>
          </p:cNvSpPr>
          <p:nvPr/>
        </p:nvSpPr>
        <p:spPr bwMode="auto">
          <a:xfrm>
            <a:off x="2501900" y="6453188"/>
            <a:ext cx="41402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eaLnBrk="1" hangingPunct="1">
              <a:lnSpc>
                <a:spcPct val="107000"/>
              </a:lnSpc>
              <a:spcBef>
                <a:spcPct val="0"/>
              </a:spcBef>
              <a:buFontTx/>
              <a:buNone/>
            </a:pPr>
            <a:r>
              <a:rPr lang="en-GB" altLang="en-US" sz="800" b="1">
                <a:solidFill>
                  <a:srgbClr val="FFFFFF"/>
                </a:solidFill>
                <a:latin typeface="Tuffy-TTF" panose="020B0603060100000000" pitchFamily="34" charset="0"/>
                <a:ea typeface="Calibri" panose="020F0502020204030204" pitchFamily="34" charset="0"/>
                <a:cs typeface="Arial" panose="020B0604020202020204" pitchFamily="34" charset="0"/>
              </a:rPr>
              <a:t>PSHE and Citizenship | KS1 | Health and Wellbeing | Growing Up | Our Bodies | Lesson 1 </a:t>
            </a:r>
            <a:endParaRPr lang="en-GB" altLang="en-US" sz="800">
              <a:solidFill>
                <a:srgbClr val="FFFFFF"/>
              </a:solidFill>
              <a:latin typeface="Tuffy-TTF" panose="020B0603060100000000" pitchFamily="34" charset="0"/>
              <a:ea typeface="Calibri" panose="020F0502020204030204" pitchFamily="34" charset="0"/>
              <a:cs typeface="Arial" panose="020B0604020202020204" pitchFamily="34" charset="0"/>
            </a:endParaRPr>
          </a:p>
        </p:txBody>
      </p:sp>
      <p:pic>
        <p:nvPicPr>
          <p:cNvPr id="9220" name="Picture 4">
            <a:extLst>
              <a:ext uri="{FF2B5EF4-FFF2-40B4-BE49-F238E27FC236}">
                <a16:creationId xmlns="" xmlns:a16="http://schemas.microsoft.com/office/drawing/2014/main" id="{84082B1E-6F7B-5B41-8A54-908199F3F01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65550" y="1050925"/>
            <a:ext cx="16129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Placeholder 16">
            <a:extLst>
              <a:ext uri="{FF2B5EF4-FFF2-40B4-BE49-F238E27FC236}">
                <a16:creationId xmlns="" xmlns:a16="http://schemas.microsoft.com/office/drawing/2014/main" id="{A8EA6D28-E4E6-6C4E-ACC4-4208B478FB2E}"/>
              </a:ext>
            </a:extLst>
          </p:cNvPr>
          <p:cNvSpPr>
            <a:spLocks/>
          </p:cNvSpPr>
          <p:nvPr/>
        </p:nvSpPr>
        <p:spPr bwMode="auto">
          <a:xfrm>
            <a:off x="971550" y="3200400"/>
            <a:ext cx="7200900" cy="5429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eaLnBrk="1" hangingPunct="1">
              <a:buFont typeface="Arial" panose="020B0604020202020204" pitchFamily="34" charset="0"/>
              <a:buNone/>
            </a:pPr>
            <a:r>
              <a:rPr lang="en-GB" altLang="en-US" dirty="0">
                <a:solidFill>
                  <a:schemeClr val="bg1"/>
                </a:solidFill>
                <a:latin typeface="Roboto" panose="02000000000000000000" pitchFamily="2" charset="0"/>
                <a:ea typeface="Roboto" panose="02000000000000000000" pitchFamily="2" charset="0"/>
                <a:cs typeface="Arial" panose="020B0604020202020204" pitchFamily="34" charset="0"/>
              </a:rPr>
              <a:t>Growing Up | Our Bodies</a:t>
            </a:r>
          </a:p>
        </p:txBody>
      </p:sp>
      <p:sp>
        <p:nvSpPr>
          <p:cNvPr id="9222" name="Title 17">
            <a:extLst>
              <a:ext uri="{FF2B5EF4-FFF2-40B4-BE49-F238E27FC236}">
                <a16:creationId xmlns="" xmlns:a16="http://schemas.microsoft.com/office/drawing/2014/main" id="{A117D792-265D-E946-8E4C-CD2BEF5321C0}"/>
              </a:ext>
            </a:extLst>
          </p:cNvPr>
          <p:cNvSpPr>
            <a:spLocks/>
          </p:cNvSpPr>
          <p:nvPr/>
        </p:nvSpPr>
        <p:spPr bwMode="auto">
          <a:xfrm>
            <a:off x="755650" y="2359025"/>
            <a:ext cx="7632700" cy="6556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eaLnBrk="1" hangingPunct="1">
              <a:spcBef>
                <a:spcPct val="0"/>
              </a:spcBef>
              <a:buFontTx/>
              <a:buNone/>
            </a:pPr>
            <a:r>
              <a:rPr lang="en-GB" altLang="en-US" sz="5400" b="1" dirty="0">
                <a:solidFill>
                  <a:schemeClr val="bg1"/>
                </a:solidFill>
                <a:latin typeface="Roboto" panose="02000000000000000000" pitchFamily="2" charset="0"/>
                <a:ea typeface="Roboto" panose="02000000000000000000" pitchFamily="2" charset="0"/>
                <a:cs typeface="Arial" panose="020B0604020202020204" pitchFamily="34" charset="0"/>
              </a:rPr>
              <a:t>PSHE and Citizenship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20">
            <a:extLst>
              <a:ext uri="{FF2B5EF4-FFF2-40B4-BE49-F238E27FC236}">
                <a16:creationId xmlns="" xmlns:a16="http://schemas.microsoft.com/office/drawing/2014/main" id="{01B2F5CF-F57F-F642-9F14-15490F91A0E7}"/>
              </a:ext>
            </a:extLst>
          </p:cNvPr>
          <p:cNvSpPr>
            <a:spLocks noGrp="1" noChangeArrowheads="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77"/>
              </a:rPr>
              <a:t>Exploring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 xmlns:a16="http://schemas.microsoft.com/office/drawing/2014/main" id="{C4CA6FF9-FAA0-A941-AF35-5CD906F8ADE5}"/>
              </a:ext>
            </a:extLst>
          </p:cNvPr>
          <p:cNvSpPr>
            <a:spLocks noGrp="1"/>
          </p:cNvSpPr>
          <p:nvPr>
            <p:ph type="title"/>
          </p:nvPr>
        </p:nvSpPr>
        <p:spPr>
          <a:xfrm>
            <a:off x="457200" y="479425"/>
            <a:ext cx="8220075" cy="993775"/>
          </a:xfrm>
        </p:spPr>
        <p:txBody>
          <a:bodyPr/>
          <a:lstStyle/>
          <a:p>
            <a:pPr eaLnBrk="1" hangingPunct="1"/>
            <a:r>
              <a:rPr lang="en-US" altLang="en-US" dirty="0">
                <a:latin typeface="+mn-lt"/>
                <a:ea typeface="Roboto" panose="02000000000000000000" pitchFamily="2" charset="0"/>
              </a:rPr>
              <a:t>Girls and Boys</a:t>
            </a:r>
            <a:endParaRPr lang="en-GB" altLang="en-US" dirty="0">
              <a:latin typeface="+mn-lt"/>
              <a:ea typeface="Roboto" panose="02000000000000000000" pitchFamily="2" charset="0"/>
            </a:endParaRPr>
          </a:p>
        </p:txBody>
      </p:sp>
      <p:pic>
        <p:nvPicPr>
          <p:cNvPr id="6" name="Picture 5">
            <a:extLst>
              <a:ext uri="{FF2B5EF4-FFF2-40B4-BE49-F238E27FC236}">
                <a16:creationId xmlns="" xmlns:a16="http://schemas.microsoft.com/office/drawing/2014/main" id="{88B8FE2E-BB8A-A742-9718-2494A4D9D2E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7400" y="1579563"/>
            <a:ext cx="1512888"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 xmlns:a16="http://schemas.microsoft.com/office/drawing/2014/main" id="{2F8E0AE6-A48B-0742-8DEC-35E9BAC2234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75463" y="1579563"/>
            <a:ext cx="1512887"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 xmlns:a16="http://schemas.microsoft.com/office/drawing/2014/main" id="{41BA8CB2-6508-1946-B9B1-030C99945BC0}"/>
              </a:ext>
            </a:extLst>
          </p:cNvPr>
          <p:cNvSpPr/>
          <p:nvPr/>
        </p:nvSpPr>
        <p:spPr>
          <a:xfrm>
            <a:off x="2144713" y="1473200"/>
            <a:ext cx="2282825" cy="2282825"/>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Are you a girl, or are you a boy?</a:t>
            </a:r>
          </a:p>
        </p:txBody>
      </p:sp>
      <p:sp>
        <p:nvSpPr>
          <p:cNvPr id="10" name="Oval 9">
            <a:extLst>
              <a:ext uri="{FF2B5EF4-FFF2-40B4-BE49-F238E27FC236}">
                <a16:creationId xmlns="" xmlns:a16="http://schemas.microsoft.com/office/drawing/2014/main" id="{561C76CF-E77B-354E-9841-7B63E6EA6F66}"/>
              </a:ext>
            </a:extLst>
          </p:cNvPr>
          <p:cNvSpPr/>
          <p:nvPr/>
        </p:nvSpPr>
        <p:spPr>
          <a:xfrm>
            <a:off x="4787900" y="1484313"/>
            <a:ext cx="2282825" cy="2282825"/>
          </a:xfrm>
          <a:prstGeom prst="ellips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How do you know?</a:t>
            </a:r>
          </a:p>
        </p:txBody>
      </p:sp>
      <p:sp>
        <p:nvSpPr>
          <p:cNvPr id="12" name="Rectangle 11">
            <a:extLst>
              <a:ext uri="{FF2B5EF4-FFF2-40B4-BE49-F238E27FC236}">
                <a16:creationId xmlns="" xmlns:a16="http://schemas.microsoft.com/office/drawing/2014/main" id="{FADD0E1F-52A3-E147-B218-E95DAD48EB04}"/>
              </a:ext>
            </a:extLst>
          </p:cNvPr>
          <p:cNvSpPr>
            <a:spLocks noChangeArrowheads="1"/>
          </p:cNvSpPr>
          <p:nvPr/>
        </p:nvSpPr>
        <p:spPr bwMode="auto">
          <a:xfrm>
            <a:off x="2128838" y="4427538"/>
            <a:ext cx="487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b="1">
                <a:solidFill>
                  <a:schemeClr val="tx1"/>
                </a:solidFill>
              </a:rPr>
              <a:t>Tell your partner all the things you can think of that make you a girl or a boy.</a:t>
            </a:r>
          </a:p>
        </p:txBody>
      </p:sp>
      <p:pic>
        <p:nvPicPr>
          <p:cNvPr id="19463" name="Talking Partners">
            <a:extLst>
              <a:ext uri="{FF2B5EF4-FFF2-40B4-BE49-F238E27FC236}">
                <a16:creationId xmlns="" xmlns:a16="http://schemas.microsoft.com/office/drawing/2014/main" id="{A1FDA17B-A3E3-C341-B5E7-317E4452723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 xmlns:a16="http://schemas.microsoft.com/office/drawing/2014/main" id="{0E62F9F0-7982-1548-8208-C4271D14AC08}"/>
              </a:ext>
            </a:extLst>
          </p:cNvPr>
          <p:cNvSpPr>
            <a:spLocks noGrp="1"/>
          </p:cNvSpPr>
          <p:nvPr>
            <p:ph type="title"/>
          </p:nvPr>
        </p:nvSpPr>
        <p:spPr>
          <a:xfrm>
            <a:off x="457200" y="479425"/>
            <a:ext cx="8220075" cy="993775"/>
          </a:xfrm>
        </p:spPr>
        <p:txBody>
          <a:bodyPr/>
          <a:lstStyle/>
          <a:p>
            <a:pPr eaLnBrk="1" hangingPunct="1"/>
            <a:r>
              <a:rPr lang="en-US" altLang="en-US" dirty="0">
                <a:latin typeface="+mn-lt"/>
              </a:rPr>
              <a:t>Girls and Boys</a:t>
            </a:r>
            <a:endParaRPr lang="en-GB" altLang="en-US" dirty="0">
              <a:latin typeface="+mn-lt"/>
            </a:endParaRPr>
          </a:p>
        </p:txBody>
      </p:sp>
      <p:sp>
        <p:nvSpPr>
          <p:cNvPr id="4" name="Rounded Rectangle 3">
            <a:extLst>
              <a:ext uri="{FF2B5EF4-FFF2-40B4-BE49-F238E27FC236}">
                <a16:creationId xmlns="" xmlns:a16="http://schemas.microsoft.com/office/drawing/2014/main" id="{2999EF6F-BB9B-A14A-9066-C9AE68593A76}"/>
              </a:ext>
            </a:extLst>
          </p:cNvPr>
          <p:cNvSpPr/>
          <p:nvPr/>
        </p:nvSpPr>
        <p:spPr>
          <a:xfrm>
            <a:off x="758825" y="2179638"/>
            <a:ext cx="7632700" cy="547687"/>
          </a:xfrm>
          <a:prstGeom prst="roundRect">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b="1" dirty="0"/>
              <a:t>Did you tell your partner that your name is a girl’s or boy’s name?</a:t>
            </a:r>
          </a:p>
        </p:txBody>
      </p:sp>
      <p:sp>
        <p:nvSpPr>
          <p:cNvPr id="6" name="Rectangle 5">
            <a:extLst>
              <a:ext uri="{FF2B5EF4-FFF2-40B4-BE49-F238E27FC236}">
                <a16:creationId xmlns="" xmlns:a16="http://schemas.microsoft.com/office/drawing/2014/main" id="{53E60B7A-9A14-8444-98AE-35A0D670FFBA}"/>
              </a:ext>
            </a:extLst>
          </p:cNvPr>
          <p:cNvSpPr>
            <a:spLocks noChangeArrowheads="1"/>
          </p:cNvSpPr>
          <p:nvPr/>
        </p:nvSpPr>
        <p:spPr bwMode="auto">
          <a:xfrm>
            <a:off x="755650" y="1401763"/>
            <a:ext cx="7632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dirty="0"/>
              <a:t>When talking to your partner, did you describe the things you like to do as a way of showing you are a girl or boy?</a:t>
            </a:r>
            <a:endParaRPr lang="en-GB" altLang="en-US" dirty="0">
              <a:solidFill>
                <a:schemeClr val="tx1"/>
              </a:solidFill>
            </a:endParaRPr>
          </a:p>
        </p:txBody>
      </p:sp>
      <p:sp>
        <p:nvSpPr>
          <p:cNvPr id="9" name="Rounded Rectangle 8">
            <a:extLst>
              <a:ext uri="{FF2B5EF4-FFF2-40B4-BE49-F238E27FC236}">
                <a16:creationId xmlns="" xmlns:a16="http://schemas.microsoft.com/office/drawing/2014/main" id="{C45FC0CA-2408-B64B-8097-B4CBAFFF7DEC}"/>
              </a:ext>
            </a:extLst>
          </p:cNvPr>
          <p:cNvSpPr/>
          <p:nvPr/>
        </p:nvSpPr>
        <p:spPr>
          <a:xfrm>
            <a:off x="755650" y="5300663"/>
            <a:ext cx="7637463" cy="792162"/>
          </a:xfrm>
          <a:prstGeom prst="roundRect">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b="1" dirty="0"/>
              <a:t>Did you say that the way you look or the clothes you wear show whether you are a boy or a girl?</a:t>
            </a:r>
          </a:p>
        </p:txBody>
      </p:sp>
      <p:pic>
        <p:nvPicPr>
          <p:cNvPr id="10" name="Picture 9">
            <a:extLst>
              <a:ext uri="{FF2B5EF4-FFF2-40B4-BE49-F238E27FC236}">
                <a16:creationId xmlns="" xmlns:a16="http://schemas.microsoft.com/office/drawing/2014/main" id="{942703E2-C333-2344-9C52-4CB490023AA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48488" y="3141663"/>
            <a:ext cx="13589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 xmlns:a16="http://schemas.microsoft.com/office/drawing/2014/main" id="{C0BC7949-D27F-DD4E-85F1-2E2070AD346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7250" y="2789238"/>
            <a:ext cx="1366838"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 xmlns:a16="http://schemas.microsoft.com/office/drawing/2014/main" id="{6797C99F-E9DA-0140-909C-7D942C293CC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00300" y="2911475"/>
            <a:ext cx="94773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 xmlns:a16="http://schemas.microsoft.com/office/drawing/2014/main" id="{2E772C9A-054B-0741-A6F7-77CF526EB1B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11863" y="2930525"/>
            <a:ext cx="938212"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 xmlns:a16="http://schemas.microsoft.com/office/drawing/2014/main" id="{737FD7BE-6841-4D44-80FA-C145B0F8A264}"/>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26000" y="3487738"/>
            <a:ext cx="1176338"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 xmlns:a16="http://schemas.microsoft.com/office/drawing/2014/main" id="{6531577E-2387-E640-B99B-F4F66EE9AE5C}"/>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35375" y="3403600"/>
            <a:ext cx="8001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Whole Class">
            <a:extLst>
              <a:ext uri="{FF2B5EF4-FFF2-40B4-BE49-F238E27FC236}">
                <a16:creationId xmlns="" xmlns:a16="http://schemas.microsoft.com/office/drawing/2014/main" id="{D81C173B-2C2C-4A49-876E-D2F6113E9432}"/>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553325" y="542925"/>
            <a:ext cx="12382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nodeType="afterGroup">
                            <p:stCondLst>
                              <p:cond delay="2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nodeType="afterGroup">
                            <p:stCondLst>
                              <p:cond delay="2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 xmlns:a16="http://schemas.microsoft.com/office/drawing/2014/main" id="{ED70FD8E-83E6-3C4E-840F-87DD60A6E0CD}"/>
              </a:ext>
            </a:extLst>
          </p:cNvPr>
          <p:cNvSpPr/>
          <p:nvPr/>
        </p:nvSpPr>
        <p:spPr>
          <a:xfrm>
            <a:off x="750888" y="4581525"/>
            <a:ext cx="7637462" cy="1368425"/>
          </a:xfrm>
          <a:prstGeom prst="roundRect">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endParaRPr lang="en-GB" b="1" dirty="0"/>
          </a:p>
        </p:txBody>
      </p:sp>
      <p:sp>
        <p:nvSpPr>
          <p:cNvPr id="9" name="Rectangle 8">
            <a:extLst>
              <a:ext uri="{FF2B5EF4-FFF2-40B4-BE49-F238E27FC236}">
                <a16:creationId xmlns="" xmlns:a16="http://schemas.microsoft.com/office/drawing/2014/main" id="{3124C4A8-AC3F-CB4E-BFD9-5B022CB6733E}"/>
              </a:ext>
            </a:extLst>
          </p:cNvPr>
          <p:cNvSpPr>
            <a:spLocks noChangeArrowheads="1"/>
          </p:cNvSpPr>
          <p:nvPr/>
        </p:nvSpPr>
        <p:spPr bwMode="auto">
          <a:xfrm>
            <a:off x="971550" y="4665663"/>
            <a:ext cx="3816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b="1">
                <a:solidFill>
                  <a:schemeClr val="bg1"/>
                </a:solidFill>
              </a:rPr>
              <a:t>But there are some body parts that are different between girls and boys. Can you spot them on these pictures of babies?</a:t>
            </a:r>
          </a:p>
        </p:txBody>
      </p:sp>
      <p:sp>
        <p:nvSpPr>
          <p:cNvPr id="21507" name="Title 1">
            <a:extLst>
              <a:ext uri="{FF2B5EF4-FFF2-40B4-BE49-F238E27FC236}">
                <a16:creationId xmlns="" xmlns:a16="http://schemas.microsoft.com/office/drawing/2014/main" id="{469286AF-DB91-7645-83F9-D929841161A7}"/>
              </a:ext>
            </a:extLst>
          </p:cNvPr>
          <p:cNvSpPr>
            <a:spLocks noGrp="1"/>
          </p:cNvSpPr>
          <p:nvPr>
            <p:ph type="title"/>
          </p:nvPr>
        </p:nvSpPr>
        <p:spPr>
          <a:xfrm>
            <a:off x="457200" y="479425"/>
            <a:ext cx="8220075" cy="993775"/>
          </a:xfrm>
        </p:spPr>
        <p:txBody>
          <a:bodyPr/>
          <a:lstStyle/>
          <a:p>
            <a:pPr eaLnBrk="1" hangingPunct="1"/>
            <a:r>
              <a:rPr lang="en-US" altLang="en-US" dirty="0">
                <a:latin typeface="+mn-lt"/>
              </a:rPr>
              <a:t>Girls and Boys</a:t>
            </a:r>
            <a:endParaRPr lang="en-GB" altLang="en-US" dirty="0">
              <a:latin typeface="+mn-lt"/>
            </a:endParaRPr>
          </a:p>
        </p:txBody>
      </p:sp>
      <p:sp>
        <p:nvSpPr>
          <p:cNvPr id="4" name="Rectangle 3">
            <a:extLst>
              <a:ext uri="{FF2B5EF4-FFF2-40B4-BE49-F238E27FC236}">
                <a16:creationId xmlns="" xmlns:a16="http://schemas.microsoft.com/office/drawing/2014/main" id="{6C26F50C-6076-5B4C-B71B-97F70CE8FF05}"/>
              </a:ext>
            </a:extLst>
          </p:cNvPr>
          <p:cNvSpPr>
            <a:spLocks noChangeArrowheads="1"/>
          </p:cNvSpPr>
          <p:nvPr/>
        </p:nvSpPr>
        <p:spPr bwMode="auto">
          <a:xfrm>
            <a:off x="755650" y="1282700"/>
            <a:ext cx="76327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a:solidFill>
                  <a:schemeClr val="tx1"/>
                </a:solidFill>
              </a:rPr>
              <a:t>The way we look often lets others know if we are a boy or a girl and our names can be a clue, but not always. What about our bodies? </a:t>
            </a:r>
            <a:br>
              <a:rPr lang="en-GB" altLang="en-US">
                <a:solidFill>
                  <a:schemeClr val="tx1"/>
                </a:solidFill>
              </a:rPr>
            </a:br>
            <a:r>
              <a:rPr lang="en-GB" altLang="en-US" b="1">
                <a:solidFill>
                  <a:schemeClr val="tx1"/>
                </a:solidFill>
              </a:rPr>
              <a:t>Are they the same?</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Such as arms, back, cheeks, shoulders, wrists, lips, toes, neck, nostrils and hips. </a:t>
            </a:r>
            <a:br>
              <a:rPr lang="en-GB" altLang="en-US">
                <a:solidFill>
                  <a:schemeClr val="tx1"/>
                </a:solidFill>
              </a:rPr>
            </a:br>
            <a:r>
              <a:rPr lang="en-GB" altLang="en-US" b="1">
                <a:solidFill>
                  <a:schemeClr val="tx1"/>
                </a:solidFill>
              </a:rPr>
              <a:t>The list is huge!</a:t>
            </a:r>
          </a:p>
        </p:txBody>
      </p:sp>
      <p:grpSp>
        <p:nvGrpSpPr>
          <p:cNvPr id="11" name="Group 10">
            <a:extLst>
              <a:ext uri="{FF2B5EF4-FFF2-40B4-BE49-F238E27FC236}">
                <a16:creationId xmlns="" xmlns:a16="http://schemas.microsoft.com/office/drawing/2014/main" id="{0F8B58F5-76B4-E946-8E0F-91062EAA13DC}"/>
              </a:ext>
            </a:extLst>
          </p:cNvPr>
          <p:cNvGrpSpPr>
            <a:grpSpLocks/>
          </p:cNvGrpSpPr>
          <p:nvPr/>
        </p:nvGrpSpPr>
        <p:grpSpPr bwMode="auto">
          <a:xfrm>
            <a:off x="5257800" y="3570288"/>
            <a:ext cx="3419475" cy="2808287"/>
            <a:chOff x="4864724" y="3415231"/>
            <a:chExt cx="3523626" cy="2893494"/>
          </a:xfrm>
        </p:grpSpPr>
        <p:pic>
          <p:nvPicPr>
            <p:cNvPr id="21512" name="Picture 7">
              <a:extLst>
                <a:ext uri="{FF2B5EF4-FFF2-40B4-BE49-F238E27FC236}">
                  <a16:creationId xmlns="" xmlns:a16="http://schemas.microsoft.com/office/drawing/2014/main" id="{14DFA603-D2AE-0D4D-9F2E-D4E8588EDE6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25089" y="3415231"/>
              <a:ext cx="1563261" cy="289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a:extLst>
                <a:ext uri="{FF2B5EF4-FFF2-40B4-BE49-F238E27FC236}">
                  <a16:creationId xmlns="" xmlns:a16="http://schemas.microsoft.com/office/drawing/2014/main" id="{F9C95807-618A-6448-B48B-146C933575D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64724" y="3429000"/>
              <a:ext cx="1516611"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10" name="Whole Class">
            <a:extLst>
              <a:ext uri="{FF2B5EF4-FFF2-40B4-BE49-F238E27FC236}">
                <a16:creationId xmlns="" xmlns:a16="http://schemas.microsoft.com/office/drawing/2014/main" id="{71589AAE-2612-1F44-9B11-EA13F29601D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24750" y="417513"/>
            <a:ext cx="123825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a:extLst>
              <a:ext uri="{FF2B5EF4-FFF2-40B4-BE49-F238E27FC236}">
                <a16:creationId xmlns="" xmlns:a16="http://schemas.microsoft.com/office/drawing/2014/main" id="{CC77C2FB-7B90-D846-B06B-41FAE9A561A9}"/>
              </a:ext>
            </a:extLst>
          </p:cNvPr>
          <p:cNvSpPr/>
          <p:nvPr/>
        </p:nvSpPr>
        <p:spPr>
          <a:xfrm>
            <a:off x="755650" y="2347913"/>
            <a:ext cx="7632700" cy="668337"/>
          </a:xfrm>
          <a:prstGeom prst="roundRect">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b="1" dirty="0"/>
              <a:t>Girls and boys have lots of body parts that are the same and some that are different.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nodeType="after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nodeType="afterGroup">
                            <p:stCondLst>
                              <p:cond delay="1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 xmlns:a16="http://schemas.microsoft.com/office/drawing/2014/main" id="{8409FCE1-F591-7345-9384-A29E3BDF2B3C}"/>
              </a:ext>
            </a:extLst>
          </p:cNvPr>
          <p:cNvSpPr>
            <a:spLocks noGrp="1"/>
          </p:cNvSpPr>
          <p:nvPr>
            <p:ph type="title"/>
          </p:nvPr>
        </p:nvSpPr>
        <p:spPr>
          <a:xfrm>
            <a:off x="457200" y="479425"/>
            <a:ext cx="8220075" cy="993775"/>
          </a:xfrm>
        </p:spPr>
        <p:txBody>
          <a:bodyPr/>
          <a:lstStyle/>
          <a:p>
            <a:pPr eaLnBrk="1" hangingPunct="1"/>
            <a:r>
              <a:rPr lang="en-US" altLang="en-US" dirty="0">
                <a:latin typeface="+mn-lt"/>
              </a:rPr>
              <a:t>Girls and Boys</a:t>
            </a:r>
            <a:endParaRPr lang="en-GB" altLang="en-US" dirty="0">
              <a:latin typeface="+mn-lt"/>
            </a:endParaRPr>
          </a:p>
        </p:txBody>
      </p:sp>
      <p:pic>
        <p:nvPicPr>
          <p:cNvPr id="4" name="Picture 3">
            <a:extLst>
              <a:ext uri="{FF2B5EF4-FFF2-40B4-BE49-F238E27FC236}">
                <a16:creationId xmlns="" xmlns:a16="http://schemas.microsoft.com/office/drawing/2014/main" id="{97DAD521-7D76-534F-9223-5D431A3160D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3425" y="2878138"/>
            <a:ext cx="7615238"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 xmlns:a16="http://schemas.microsoft.com/office/drawing/2014/main" id="{B8404938-72F8-A941-88D1-0906A8117D32}"/>
              </a:ext>
            </a:extLst>
          </p:cNvPr>
          <p:cNvSpPr>
            <a:spLocks noChangeArrowheads="1"/>
          </p:cNvSpPr>
          <p:nvPr/>
        </p:nvSpPr>
        <p:spPr bwMode="auto">
          <a:xfrm>
            <a:off x="755650" y="1401763"/>
            <a:ext cx="76327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a:solidFill>
                  <a:schemeClr val="tx1"/>
                </a:solidFill>
              </a:rPr>
              <a:t>The differences between girls’ and boys’ bodies are hidden under </a:t>
            </a:r>
            <a:br>
              <a:rPr lang="en-GB" altLang="en-US">
                <a:solidFill>
                  <a:schemeClr val="tx1"/>
                </a:solidFill>
              </a:rPr>
            </a:br>
            <a:r>
              <a:rPr lang="en-GB" altLang="en-US">
                <a:solidFill>
                  <a:schemeClr val="tx1"/>
                </a:solidFill>
              </a:rPr>
              <a:t>our underwear.</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You probably have a name for boys’ and girls’ private parts, but today we are going to use the scientific words – the words a doctor would use.</a:t>
            </a:r>
          </a:p>
        </p:txBody>
      </p:sp>
      <p:sp>
        <p:nvSpPr>
          <p:cNvPr id="7" name="Oval 6">
            <a:extLst>
              <a:ext uri="{FF2B5EF4-FFF2-40B4-BE49-F238E27FC236}">
                <a16:creationId xmlns="" xmlns:a16="http://schemas.microsoft.com/office/drawing/2014/main" id="{0D108C29-5FBF-C642-9BA0-704EDBF9490D}"/>
              </a:ext>
            </a:extLst>
          </p:cNvPr>
          <p:cNvSpPr/>
          <p:nvPr/>
        </p:nvSpPr>
        <p:spPr>
          <a:xfrm>
            <a:off x="2268538" y="4149725"/>
            <a:ext cx="2159000" cy="2159000"/>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The scientific word for our private parts is </a:t>
            </a:r>
            <a:r>
              <a:rPr lang="en-GB" b="1" dirty="0"/>
              <a:t>genitals.</a:t>
            </a:r>
          </a:p>
        </p:txBody>
      </p:sp>
      <p:pic>
        <p:nvPicPr>
          <p:cNvPr id="22533" name="Whole Class">
            <a:extLst>
              <a:ext uri="{FF2B5EF4-FFF2-40B4-BE49-F238E27FC236}">
                <a16:creationId xmlns="" xmlns:a16="http://schemas.microsoft.com/office/drawing/2014/main" id="{D29E5E11-9815-F244-8B38-91B093DC5A0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53325" y="542925"/>
            <a:ext cx="12382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 xmlns:a16="http://schemas.microsoft.com/office/drawing/2014/main" id="{23538FFE-4888-2B48-A843-97427E56C249}"/>
              </a:ext>
            </a:extLst>
          </p:cNvPr>
          <p:cNvSpPr>
            <a:spLocks noGrp="1"/>
          </p:cNvSpPr>
          <p:nvPr>
            <p:ph type="title"/>
          </p:nvPr>
        </p:nvSpPr>
        <p:spPr>
          <a:xfrm>
            <a:off x="457200" y="479425"/>
            <a:ext cx="8220075" cy="993775"/>
          </a:xfrm>
        </p:spPr>
        <p:txBody>
          <a:bodyPr/>
          <a:lstStyle/>
          <a:p>
            <a:pPr eaLnBrk="1" hangingPunct="1"/>
            <a:r>
              <a:rPr lang="en-GB" altLang="en-US" dirty="0">
                <a:latin typeface="+mn-lt"/>
              </a:rPr>
              <a:t>Boys’ Bodies</a:t>
            </a:r>
          </a:p>
        </p:txBody>
      </p:sp>
      <p:sp>
        <p:nvSpPr>
          <p:cNvPr id="3" name="Rectangle 2">
            <a:extLst>
              <a:ext uri="{FF2B5EF4-FFF2-40B4-BE49-F238E27FC236}">
                <a16:creationId xmlns="" xmlns:a16="http://schemas.microsoft.com/office/drawing/2014/main" id="{E81F3BDE-7D0E-F849-8950-67D2F340E8E1}"/>
              </a:ext>
            </a:extLst>
          </p:cNvPr>
          <p:cNvSpPr>
            <a:spLocks noChangeArrowheads="1"/>
          </p:cNvSpPr>
          <p:nvPr/>
        </p:nvSpPr>
        <p:spPr bwMode="auto">
          <a:xfrm>
            <a:off x="4572000" y="1989138"/>
            <a:ext cx="38163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eaLnBrk="1" hangingPunct="1">
              <a:lnSpc>
                <a:spcPct val="100000"/>
              </a:lnSpc>
              <a:spcBef>
                <a:spcPct val="0"/>
              </a:spcBef>
            </a:pPr>
            <a:r>
              <a:rPr lang="en-GB" altLang="en-US">
                <a:solidFill>
                  <a:schemeClr val="tx1"/>
                </a:solidFill>
              </a:rPr>
              <a:t>Boys have a body part called </a:t>
            </a:r>
            <a:br>
              <a:rPr lang="en-GB" altLang="en-US">
                <a:solidFill>
                  <a:schemeClr val="tx1"/>
                </a:solidFill>
              </a:rPr>
            </a:br>
            <a:r>
              <a:rPr lang="en-GB" altLang="en-US">
                <a:solidFill>
                  <a:schemeClr val="tx1"/>
                </a:solidFill>
              </a:rPr>
              <a:t>a </a:t>
            </a:r>
            <a:r>
              <a:rPr lang="en-GB" altLang="en-US" b="1">
                <a:solidFill>
                  <a:schemeClr val="tx1"/>
                </a:solidFill>
              </a:rPr>
              <a:t>penis</a:t>
            </a:r>
            <a:r>
              <a:rPr lang="en-GB" altLang="en-US">
                <a:solidFill>
                  <a:schemeClr val="tx1"/>
                </a:solidFill>
              </a:rPr>
              <a:t>.</a:t>
            </a:r>
          </a:p>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People have other names they use for this part of the body, but the scientific word is penis.</a:t>
            </a:r>
          </a:p>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Behind the penis are </a:t>
            </a:r>
            <a:br>
              <a:rPr lang="en-GB" altLang="en-US">
                <a:solidFill>
                  <a:schemeClr val="tx1"/>
                </a:solidFill>
              </a:rPr>
            </a:br>
            <a:r>
              <a:rPr lang="en-GB" altLang="en-US">
                <a:solidFill>
                  <a:schemeClr val="tx1"/>
                </a:solidFill>
              </a:rPr>
              <a:t>the </a:t>
            </a:r>
            <a:r>
              <a:rPr lang="en-GB" altLang="en-US" b="1">
                <a:solidFill>
                  <a:schemeClr val="tx1"/>
                </a:solidFill>
              </a:rPr>
              <a:t>testicles</a:t>
            </a:r>
            <a:r>
              <a:rPr lang="en-GB" altLang="en-US">
                <a:solidFill>
                  <a:schemeClr val="tx1"/>
                </a:solidFill>
              </a:rPr>
              <a:t>.</a:t>
            </a:r>
          </a:p>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These body parts are only on males – that’s boys and men.</a:t>
            </a:r>
          </a:p>
        </p:txBody>
      </p:sp>
      <p:pic>
        <p:nvPicPr>
          <p:cNvPr id="6" name="Picture 5">
            <a:extLst>
              <a:ext uri="{FF2B5EF4-FFF2-40B4-BE49-F238E27FC236}">
                <a16:creationId xmlns="" xmlns:a16="http://schemas.microsoft.com/office/drawing/2014/main" id="{879A26CF-8F8F-2B43-8D8A-F599E6525C4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47813" y="1333500"/>
            <a:ext cx="2195512"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Whole Class">
            <a:extLst>
              <a:ext uri="{FF2B5EF4-FFF2-40B4-BE49-F238E27FC236}">
                <a16:creationId xmlns="" xmlns:a16="http://schemas.microsoft.com/office/drawing/2014/main" id="{4F8B8661-ED8B-D548-897C-12F18973442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53325" y="542925"/>
            <a:ext cx="12382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D6EC05E-2831-6B42-93CF-7EDB52BC5BE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47813" y="1300163"/>
            <a:ext cx="2239962"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itle 1">
            <a:extLst>
              <a:ext uri="{FF2B5EF4-FFF2-40B4-BE49-F238E27FC236}">
                <a16:creationId xmlns="" xmlns:a16="http://schemas.microsoft.com/office/drawing/2014/main" id="{BABF813E-D3DC-9C44-AABF-84F790523D0B}"/>
              </a:ext>
            </a:extLst>
          </p:cNvPr>
          <p:cNvSpPr>
            <a:spLocks noGrp="1"/>
          </p:cNvSpPr>
          <p:nvPr>
            <p:ph type="title"/>
          </p:nvPr>
        </p:nvSpPr>
        <p:spPr>
          <a:xfrm>
            <a:off x="457200" y="479425"/>
            <a:ext cx="8220075" cy="993775"/>
          </a:xfrm>
        </p:spPr>
        <p:txBody>
          <a:bodyPr/>
          <a:lstStyle/>
          <a:p>
            <a:pPr eaLnBrk="1" hangingPunct="1"/>
            <a:r>
              <a:rPr lang="en-GB" altLang="en-US" dirty="0">
                <a:latin typeface="+mn-lt"/>
              </a:rPr>
              <a:t>Girls’ Bodies</a:t>
            </a:r>
          </a:p>
        </p:txBody>
      </p:sp>
      <p:sp>
        <p:nvSpPr>
          <p:cNvPr id="4" name="Rectangle 3">
            <a:extLst>
              <a:ext uri="{FF2B5EF4-FFF2-40B4-BE49-F238E27FC236}">
                <a16:creationId xmlns="" xmlns:a16="http://schemas.microsoft.com/office/drawing/2014/main" id="{963909D1-D26F-7F49-B9E1-58DF807D3DBD}"/>
              </a:ext>
            </a:extLst>
          </p:cNvPr>
          <p:cNvSpPr>
            <a:spLocks noChangeArrowheads="1"/>
          </p:cNvSpPr>
          <p:nvPr/>
        </p:nvSpPr>
        <p:spPr bwMode="auto">
          <a:xfrm>
            <a:off x="4572000" y="1989138"/>
            <a:ext cx="381635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eaLnBrk="1" hangingPunct="1">
              <a:lnSpc>
                <a:spcPct val="100000"/>
              </a:lnSpc>
              <a:spcBef>
                <a:spcPct val="0"/>
              </a:spcBef>
            </a:pPr>
            <a:r>
              <a:rPr lang="en-GB" altLang="en-US">
                <a:solidFill>
                  <a:schemeClr val="tx1"/>
                </a:solidFill>
              </a:rPr>
              <a:t>Females – that’s girls and women – don’t have a penis </a:t>
            </a:r>
            <a:br>
              <a:rPr lang="en-GB" altLang="en-US">
                <a:solidFill>
                  <a:schemeClr val="tx1"/>
                </a:solidFill>
              </a:rPr>
            </a:br>
            <a:r>
              <a:rPr lang="en-GB" altLang="en-US">
                <a:solidFill>
                  <a:schemeClr val="tx1"/>
                </a:solidFill>
              </a:rPr>
              <a:t>or testicles.</a:t>
            </a:r>
          </a:p>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Girls have a </a:t>
            </a:r>
            <a:r>
              <a:rPr lang="en-GB" altLang="en-US" b="1">
                <a:solidFill>
                  <a:schemeClr val="tx1"/>
                </a:solidFill>
              </a:rPr>
              <a:t>vulva</a:t>
            </a:r>
            <a:r>
              <a:rPr lang="en-GB" altLang="en-US">
                <a:solidFill>
                  <a:schemeClr val="tx1"/>
                </a:solidFill>
              </a:rPr>
              <a:t> on the outside and a </a:t>
            </a:r>
            <a:r>
              <a:rPr lang="en-GB" altLang="en-US" b="1">
                <a:solidFill>
                  <a:schemeClr val="tx1"/>
                </a:solidFill>
              </a:rPr>
              <a:t>vagina</a:t>
            </a:r>
            <a:r>
              <a:rPr lang="en-GB" altLang="en-US">
                <a:solidFill>
                  <a:schemeClr val="tx1"/>
                </a:solidFill>
              </a:rPr>
              <a:t>, which </a:t>
            </a:r>
            <a:br>
              <a:rPr lang="en-GB" altLang="en-US">
                <a:solidFill>
                  <a:schemeClr val="tx1"/>
                </a:solidFill>
              </a:rPr>
            </a:br>
            <a:r>
              <a:rPr lang="en-GB" altLang="en-US">
                <a:solidFill>
                  <a:schemeClr val="tx1"/>
                </a:solidFill>
              </a:rPr>
              <a:t>is inside.</a:t>
            </a:r>
          </a:p>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People have other names for these too, but vulva and vagina are the scientific words.</a:t>
            </a:r>
          </a:p>
        </p:txBody>
      </p:sp>
      <p:pic>
        <p:nvPicPr>
          <p:cNvPr id="24580" name="Whole Class">
            <a:extLst>
              <a:ext uri="{FF2B5EF4-FFF2-40B4-BE49-F238E27FC236}">
                <a16:creationId xmlns="" xmlns:a16="http://schemas.microsoft.com/office/drawing/2014/main" id="{1DE64CD2-7280-5B49-987E-55D4A26233F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53325" y="542925"/>
            <a:ext cx="12382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85D40192-64D2-5641-ABF6-3E72D74935B8}"/>
              </a:ext>
            </a:extLst>
          </p:cNvPr>
          <p:cNvGrpSpPr>
            <a:grpSpLocks/>
          </p:cNvGrpSpPr>
          <p:nvPr/>
        </p:nvGrpSpPr>
        <p:grpSpPr bwMode="auto">
          <a:xfrm>
            <a:off x="6635750" y="2925763"/>
            <a:ext cx="1249363" cy="2803525"/>
            <a:chOff x="6068197" y="2924944"/>
            <a:chExt cx="1089781" cy="2444251"/>
          </a:xfrm>
        </p:grpSpPr>
        <p:pic>
          <p:nvPicPr>
            <p:cNvPr id="25612" name="Picture 11">
              <a:extLst>
                <a:ext uri="{FF2B5EF4-FFF2-40B4-BE49-F238E27FC236}">
                  <a16:creationId xmlns="" xmlns:a16="http://schemas.microsoft.com/office/drawing/2014/main" id="{DB355C3D-C2FE-DC4E-9332-6DEB8ABF594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68197" y="2924944"/>
              <a:ext cx="1089781" cy="244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9">
              <a:extLst>
                <a:ext uri="{FF2B5EF4-FFF2-40B4-BE49-F238E27FC236}">
                  <a16:creationId xmlns="" xmlns:a16="http://schemas.microsoft.com/office/drawing/2014/main" id="{56A46ADE-B811-8D4A-81DE-F3BE6A14277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72200" y="3573016"/>
              <a:ext cx="504056" cy="80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a:extLst>
              <a:ext uri="{FF2B5EF4-FFF2-40B4-BE49-F238E27FC236}">
                <a16:creationId xmlns="" xmlns:a16="http://schemas.microsoft.com/office/drawing/2014/main" id="{FF990922-6255-CB41-960C-293F79D32DAB}"/>
              </a:ext>
            </a:extLst>
          </p:cNvPr>
          <p:cNvGrpSpPr>
            <a:grpSpLocks/>
          </p:cNvGrpSpPr>
          <p:nvPr/>
        </p:nvGrpSpPr>
        <p:grpSpPr bwMode="auto">
          <a:xfrm>
            <a:off x="4895850" y="2940050"/>
            <a:ext cx="1222375" cy="2754313"/>
            <a:chOff x="4741236" y="2940808"/>
            <a:chExt cx="1222084" cy="2753773"/>
          </a:xfrm>
        </p:grpSpPr>
        <p:pic>
          <p:nvPicPr>
            <p:cNvPr id="25610" name="Picture 12">
              <a:extLst>
                <a:ext uri="{FF2B5EF4-FFF2-40B4-BE49-F238E27FC236}">
                  <a16:creationId xmlns="" xmlns:a16="http://schemas.microsoft.com/office/drawing/2014/main" id="{B5447244-F082-404B-835E-E60C76B21D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41236" y="2940808"/>
              <a:ext cx="1222084" cy="275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0">
              <a:extLst>
                <a:ext uri="{FF2B5EF4-FFF2-40B4-BE49-F238E27FC236}">
                  <a16:creationId xmlns="" xmlns:a16="http://schemas.microsoft.com/office/drawing/2014/main" id="{86853627-B0C2-F846-849B-C99714AE3974}"/>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29785" y="4327570"/>
              <a:ext cx="646627"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a:extLst>
              <a:ext uri="{FF2B5EF4-FFF2-40B4-BE49-F238E27FC236}">
                <a16:creationId xmlns="" xmlns:a16="http://schemas.microsoft.com/office/drawing/2014/main" id="{51D91F18-A0D5-9F45-B8A9-5665FB448BE1}"/>
              </a:ext>
            </a:extLst>
          </p:cNvPr>
          <p:cNvGrpSpPr>
            <a:grpSpLocks/>
          </p:cNvGrpSpPr>
          <p:nvPr/>
        </p:nvGrpSpPr>
        <p:grpSpPr bwMode="auto">
          <a:xfrm>
            <a:off x="1584325" y="3067050"/>
            <a:ext cx="2413000" cy="1981200"/>
            <a:chOff x="4864724" y="3415231"/>
            <a:chExt cx="3523626" cy="2893494"/>
          </a:xfrm>
        </p:grpSpPr>
        <p:pic>
          <p:nvPicPr>
            <p:cNvPr id="25608" name="Picture 7">
              <a:extLst>
                <a:ext uri="{FF2B5EF4-FFF2-40B4-BE49-F238E27FC236}">
                  <a16:creationId xmlns="" xmlns:a16="http://schemas.microsoft.com/office/drawing/2014/main" id="{B0F0FD61-F56F-D644-AC95-0EA77708B57E}"/>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25089" y="3415231"/>
              <a:ext cx="1563261" cy="289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8">
              <a:extLst>
                <a:ext uri="{FF2B5EF4-FFF2-40B4-BE49-F238E27FC236}">
                  <a16:creationId xmlns="" xmlns:a16="http://schemas.microsoft.com/office/drawing/2014/main" id="{4715FF27-9BA1-8043-9887-815803BA01BD}"/>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64724" y="3429000"/>
              <a:ext cx="1516611"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Title 1">
            <a:extLst>
              <a:ext uri="{FF2B5EF4-FFF2-40B4-BE49-F238E27FC236}">
                <a16:creationId xmlns="" xmlns:a16="http://schemas.microsoft.com/office/drawing/2014/main" id="{48687D1A-8514-2345-8B4C-FE35447578AB}"/>
              </a:ext>
            </a:extLst>
          </p:cNvPr>
          <p:cNvSpPr>
            <a:spLocks noGrp="1"/>
          </p:cNvSpPr>
          <p:nvPr>
            <p:ph type="title"/>
          </p:nvPr>
        </p:nvSpPr>
        <p:spPr>
          <a:xfrm>
            <a:off x="461962" y="506412"/>
            <a:ext cx="8220075" cy="993775"/>
          </a:xfrm>
        </p:spPr>
        <p:txBody>
          <a:bodyPr/>
          <a:lstStyle/>
          <a:p>
            <a:pPr eaLnBrk="1" hangingPunct="1"/>
            <a:r>
              <a:rPr lang="en-US" altLang="en-US" dirty="0">
                <a:latin typeface="+mn-lt"/>
              </a:rPr>
              <a:t>Private Parts</a:t>
            </a:r>
            <a:endParaRPr lang="en-GB" altLang="en-US" dirty="0">
              <a:latin typeface="+mn-lt"/>
            </a:endParaRPr>
          </a:p>
        </p:txBody>
      </p:sp>
      <p:sp>
        <p:nvSpPr>
          <p:cNvPr id="4" name="Rectangle 3">
            <a:extLst>
              <a:ext uri="{FF2B5EF4-FFF2-40B4-BE49-F238E27FC236}">
                <a16:creationId xmlns="" xmlns:a16="http://schemas.microsoft.com/office/drawing/2014/main" id="{3796FD7A-714F-5941-8D54-FC8ED3DFF144}"/>
              </a:ext>
            </a:extLst>
          </p:cNvPr>
          <p:cNvSpPr>
            <a:spLocks noChangeArrowheads="1"/>
          </p:cNvSpPr>
          <p:nvPr/>
        </p:nvSpPr>
        <p:spPr bwMode="auto">
          <a:xfrm>
            <a:off x="755650" y="1401763"/>
            <a:ext cx="76327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a:solidFill>
                  <a:schemeClr val="tx1"/>
                </a:solidFill>
              </a:rPr>
              <a:t>When we were babies, we didn’t think about doing things in private, or hiding our private parts.</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Babies and toddlers don’t mind people seeing them in the bath and are sometimes naked at the beach, but they don’t feel embarrassed.</a:t>
            </a:r>
          </a:p>
          <a:p>
            <a:pPr algn="ctr" eaLnBrk="1" hangingPunct="1">
              <a:lnSpc>
                <a:spcPct val="100000"/>
              </a:lnSpc>
              <a:spcBef>
                <a:spcPct val="0"/>
              </a:spcBef>
              <a:buFontTx/>
              <a:buNone/>
            </a:pPr>
            <a:endParaRPr lang="en-GB" altLang="en-US">
              <a:solidFill>
                <a:schemeClr val="tx1"/>
              </a:solidFill>
            </a:endParaRPr>
          </a:p>
        </p:txBody>
      </p:sp>
      <p:sp>
        <p:nvSpPr>
          <p:cNvPr id="6" name="Rounded Rectangle 5">
            <a:extLst>
              <a:ext uri="{FF2B5EF4-FFF2-40B4-BE49-F238E27FC236}">
                <a16:creationId xmlns="" xmlns:a16="http://schemas.microsoft.com/office/drawing/2014/main" id="{FDF61394-3DC1-F749-9FFB-5E4B97CF177A}"/>
              </a:ext>
            </a:extLst>
          </p:cNvPr>
          <p:cNvSpPr/>
          <p:nvPr/>
        </p:nvSpPr>
        <p:spPr>
          <a:xfrm>
            <a:off x="755650" y="5092700"/>
            <a:ext cx="7632700" cy="1216025"/>
          </a:xfrm>
          <a:prstGeom prst="roundRect">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b="1" dirty="0"/>
              <a:t>As we get older, sometimes we find that we like more privacy. We like to wear a swimming costume or swimming shorts at the pool or the beach. We like to go to the toilet in private and we might not want to take a bath with our brother or sister anymore.</a:t>
            </a:r>
          </a:p>
        </p:txBody>
      </p:sp>
      <p:pic>
        <p:nvPicPr>
          <p:cNvPr id="25607" name="Whole Class">
            <a:extLst>
              <a:ext uri="{FF2B5EF4-FFF2-40B4-BE49-F238E27FC236}">
                <a16:creationId xmlns="" xmlns:a16="http://schemas.microsoft.com/office/drawing/2014/main" id="{C742A621-C801-784A-8B43-1CD5C081C03F}"/>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553325" y="542925"/>
            <a:ext cx="12382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nodeType="afterGroup">
                            <p:stCondLst>
                              <p:cond delay="5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nodeType="afterGroup">
                            <p:stCondLst>
                              <p:cond delay="10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A27D6A2D-B4CD-A147-95E9-185AFAA1C637}"/>
              </a:ext>
            </a:extLst>
          </p:cNvPr>
          <p:cNvGrpSpPr>
            <a:grpSpLocks/>
          </p:cNvGrpSpPr>
          <p:nvPr/>
        </p:nvGrpSpPr>
        <p:grpSpPr bwMode="auto">
          <a:xfrm>
            <a:off x="2916238" y="4522788"/>
            <a:ext cx="1570037" cy="1570037"/>
            <a:chOff x="4788025" y="4522833"/>
            <a:chExt cx="1569992" cy="1569992"/>
          </a:xfrm>
        </p:grpSpPr>
        <p:sp>
          <p:nvSpPr>
            <p:cNvPr id="4" name="Oval 3">
              <a:hlinkClick r:id="rId2" action="ppaction://hlinksldjump"/>
              <a:extLst>
                <a:ext uri="{FF2B5EF4-FFF2-40B4-BE49-F238E27FC236}">
                  <a16:creationId xmlns="" xmlns:a16="http://schemas.microsoft.com/office/drawing/2014/main" id="{22A2459D-B4BA-1346-B14C-2DB042724E92}"/>
                </a:ext>
              </a:extLst>
            </p:cNvPr>
            <p:cNvSpPr/>
            <p:nvPr/>
          </p:nvSpPr>
          <p:spPr>
            <a:xfrm>
              <a:off x="4788025" y="4522833"/>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1600" b="1" dirty="0">
                <a:solidFill>
                  <a:schemeClr val="bg1"/>
                </a:solidFill>
              </a:endParaRPr>
            </a:p>
          </p:txBody>
        </p:sp>
        <p:sp>
          <p:nvSpPr>
            <p:cNvPr id="26638" name="Rectangle 4">
              <a:hlinkClick r:id="rId2" action="ppaction://hlinksldjump"/>
              <a:extLst>
                <a:ext uri="{FF2B5EF4-FFF2-40B4-BE49-F238E27FC236}">
                  <a16:creationId xmlns="" xmlns:a16="http://schemas.microsoft.com/office/drawing/2014/main" id="{173F2333-E737-A249-AEBA-6A680F0C69DA}"/>
                </a:ext>
              </a:extLst>
            </p:cNvPr>
            <p:cNvSpPr>
              <a:spLocks noChangeArrowheads="1"/>
            </p:cNvSpPr>
            <p:nvPr/>
          </p:nvSpPr>
          <p:spPr bwMode="auto">
            <a:xfrm>
              <a:off x="4788025" y="5184718"/>
              <a:ext cx="15699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sz="1600" b="1">
                  <a:solidFill>
                    <a:schemeClr val="bg1"/>
                  </a:solidFill>
                </a:rPr>
                <a:t>Consolidating</a:t>
              </a:r>
            </a:p>
          </p:txBody>
        </p:sp>
      </p:grpSp>
      <p:grpSp>
        <p:nvGrpSpPr>
          <p:cNvPr id="6" name="Group 5">
            <a:extLst>
              <a:ext uri="{FF2B5EF4-FFF2-40B4-BE49-F238E27FC236}">
                <a16:creationId xmlns="" xmlns:a16="http://schemas.microsoft.com/office/drawing/2014/main" id="{D491B9AC-FACA-E745-86FE-D36D0F1F254A}"/>
              </a:ext>
            </a:extLst>
          </p:cNvPr>
          <p:cNvGrpSpPr>
            <a:grpSpLocks/>
          </p:cNvGrpSpPr>
          <p:nvPr/>
        </p:nvGrpSpPr>
        <p:grpSpPr bwMode="auto">
          <a:xfrm>
            <a:off x="4702175" y="4513263"/>
            <a:ext cx="1576388" cy="1570037"/>
            <a:chOff x="6574042" y="4512842"/>
            <a:chExt cx="1577281" cy="1569992"/>
          </a:xfrm>
        </p:grpSpPr>
        <p:sp>
          <p:nvSpPr>
            <p:cNvPr id="7" name="Oval 6">
              <a:hlinkClick r:id="rId3" action="ppaction://hlinksldjump"/>
              <a:extLst>
                <a:ext uri="{FF2B5EF4-FFF2-40B4-BE49-F238E27FC236}">
                  <a16:creationId xmlns="" xmlns:a16="http://schemas.microsoft.com/office/drawing/2014/main" id="{E8966015-6338-EC48-B788-065AD4AD8CE9}"/>
                </a:ext>
              </a:extLst>
            </p:cNvPr>
            <p:cNvSpPr/>
            <p:nvPr/>
          </p:nvSpPr>
          <p:spPr>
            <a:xfrm>
              <a:off x="6574042" y="4512842"/>
              <a:ext cx="1569339"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1600" b="1" dirty="0">
                <a:solidFill>
                  <a:schemeClr val="bg1"/>
                </a:solidFill>
              </a:endParaRPr>
            </a:p>
          </p:txBody>
        </p:sp>
        <p:sp>
          <p:nvSpPr>
            <p:cNvPr id="26636" name="Rectangle 7">
              <a:hlinkClick r:id="rId3" action="ppaction://hlinksldjump"/>
              <a:extLst>
                <a:ext uri="{FF2B5EF4-FFF2-40B4-BE49-F238E27FC236}">
                  <a16:creationId xmlns="" xmlns:a16="http://schemas.microsoft.com/office/drawing/2014/main" id="{BB61CA49-7FB6-484A-9E54-98FAC96C5AB5}"/>
                </a:ext>
              </a:extLst>
            </p:cNvPr>
            <p:cNvSpPr>
              <a:spLocks noChangeArrowheads="1"/>
            </p:cNvSpPr>
            <p:nvPr/>
          </p:nvSpPr>
          <p:spPr bwMode="auto">
            <a:xfrm>
              <a:off x="6581331" y="5184718"/>
              <a:ext cx="15699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sz="1600" b="1">
                  <a:solidFill>
                    <a:schemeClr val="bg1"/>
                  </a:solidFill>
                </a:rPr>
                <a:t>Reflecting </a:t>
              </a:r>
            </a:p>
          </p:txBody>
        </p:sp>
      </p:grpSp>
      <p:pic>
        <p:nvPicPr>
          <p:cNvPr id="26628" name="Picture 8">
            <a:extLst>
              <a:ext uri="{FF2B5EF4-FFF2-40B4-BE49-F238E27FC236}">
                <a16:creationId xmlns="" xmlns:a16="http://schemas.microsoft.com/office/drawing/2014/main" id="{AB057A59-3166-1D47-AB56-4377DF66EBF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13150" y="1484313"/>
            <a:ext cx="19177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9">
            <a:extLst>
              <a:ext uri="{FF2B5EF4-FFF2-40B4-BE49-F238E27FC236}">
                <a16:creationId xmlns="" xmlns:a16="http://schemas.microsoft.com/office/drawing/2014/main" id="{C2ED0045-2471-AB40-A063-3E3EE9E869F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27850" y="4945063"/>
            <a:ext cx="14605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0">
            <a:extLst>
              <a:ext uri="{FF2B5EF4-FFF2-40B4-BE49-F238E27FC236}">
                <a16:creationId xmlns="" xmlns:a16="http://schemas.microsoft.com/office/drawing/2014/main" id="{53890562-4511-C942-82A1-B43A4B195948}"/>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5650" y="765175"/>
            <a:ext cx="140335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1">
            <a:extLst>
              <a:ext uri="{FF2B5EF4-FFF2-40B4-BE49-F238E27FC236}">
                <a16:creationId xmlns="" xmlns:a16="http://schemas.microsoft.com/office/drawing/2014/main" id="{81113EF8-0E84-EB4E-9561-A14F09F4A3C8}"/>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440613" y="719138"/>
            <a:ext cx="9477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2">
            <a:extLst>
              <a:ext uri="{FF2B5EF4-FFF2-40B4-BE49-F238E27FC236}">
                <a16:creationId xmlns="" xmlns:a16="http://schemas.microsoft.com/office/drawing/2014/main" id="{982836EF-3768-E94F-A222-1B05B8BF4CF1}"/>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55650" y="4794250"/>
            <a:ext cx="93662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4">
            <a:extLst>
              <a:ext uri="{FF2B5EF4-FFF2-40B4-BE49-F238E27FC236}">
                <a16:creationId xmlns="" xmlns:a16="http://schemas.microsoft.com/office/drawing/2014/main" id="{17FEF0F8-CFC6-A544-8B08-DFFD416FF63D}"/>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03388" y="2684463"/>
            <a:ext cx="117475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5">
            <a:extLst>
              <a:ext uri="{FF2B5EF4-FFF2-40B4-BE49-F238E27FC236}">
                <a16:creationId xmlns="" xmlns:a16="http://schemas.microsoft.com/office/drawing/2014/main" id="{3C7E880F-ED19-C246-AED1-90D737EB88A3}"/>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443663" y="2573338"/>
            <a:ext cx="8001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0">
            <a:extLst>
              <a:ext uri="{FF2B5EF4-FFF2-40B4-BE49-F238E27FC236}">
                <a16:creationId xmlns="" xmlns:a16="http://schemas.microsoft.com/office/drawing/2014/main" id="{5E979FF8-A735-8E41-883A-60C480E0CEFA}"/>
              </a:ext>
            </a:extLst>
          </p:cNvPr>
          <p:cNvSpPr>
            <a:spLocks noGrp="1" noChangeArrowheads="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77"/>
              </a:rPr>
              <a:t>Consolidating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 xmlns:a16="http://schemas.microsoft.com/office/drawing/2014/main" id="{C9AD9D9E-1C9A-0C45-AD65-7186BBAF6EEF}"/>
              </a:ext>
            </a:extLst>
          </p:cNvPr>
          <p:cNvSpPr/>
          <p:nvPr/>
        </p:nvSpPr>
        <p:spPr>
          <a:xfrm>
            <a:off x="3923928" y="5373216"/>
            <a:ext cx="1368152"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 xmlns:a16="http://schemas.microsoft.com/office/drawing/2014/main" id="{45DA7317-3071-104E-95DD-F3DB7D39E10A}"/>
              </a:ext>
            </a:extLst>
          </p:cNvPr>
          <p:cNvSpPr>
            <a:spLocks noGrp="1"/>
          </p:cNvSpPr>
          <p:nvPr>
            <p:ph type="title"/>
          </p:nvPr>
        </p:nvSpPr>
        <p:spPr>
          <a:xfrm>
            <a:off x="457200" y="479425"/>
            <a:ext cx="8220075" cy="993775"/>
          </a:xfrm>
        </p:spPr>
        <p:txBody>
          <a:bodyPr/>
          <a:lstStyle/>
          <a:p>
            <a:pPr eaLnBrk="1" hangingPunct="1"/>
            <a:r>
              <a:rPr lang="en-GB" altLang="en-US" dirty="0">
                <a:latin typeface="+mn-lt"/>
              </a:rPr>
              <a:t>At the Pool </a:t>
            </a:r>
          </a:p>
        </p:txBody>
      </p:sp>
      <p:sp>
        <p:nvSpPr>
          <p:cNvPr id="4" name="Rectangle 3">
            <a:extLst>
              <a:ext uri="{FF2B5EF4-FFF2-40B4-BE49-F238E27FC236}">
                <a16:creationId xmlns="" xmlns:a16="http://schemas.microsoft.com/office/drawing/2014/main" id="{234B6227-15F2-6241-BCBE-83F180A4E6D6}"/>
              </a:ext>
            </a:extLst>
          </p:cNvPr>
          <p:cNvSpPr>
            <a:spLocks noChangeArrowheads="1"/>
          </p:cNvSpPr>
          <p:nvPr/>
        </p:nvSpPr>
        <p:spPr bwMode="auto">
          <a:xfrm>
            <a:off x="755650" y="1401763"/>
            <a:ext cx="763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a:solidFill>
                  <a:schemeClr val="tx1"/>
                </a:solidFill>
              </a:rPr>
              <a:t>On the activity sheet there is a boy and a girl who want to get ready to go swimming. Label the body parts by writing the correct words in the boxes. Then, design their swimming costumes so they are ready for a swim at the pool.</a:t>
            </a:r>
          </a:p>
        </p:txBody>
      </p:sp>
      <p:pic>
        <p:nvPicPr>
          <p:cNvPr id="6" name="Picture 5">
            <a:extLst>
              <a:ext uri="{FF2B5EF4-FFF2-40B4-BE49-F238E27FC236}">
                <a16:creationId xmlns="" xmlns:a16="http://schemas.microsoft.com/office/drawing/2014/main" id="{2EF82DA6-C1E3-D741-B622-ADA3C9F0D65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09650" y="2565400"/>
            <a:ext cx="164465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 xmlns:a16="http://schemas.microsoft.com/office/drawing/2014/main" id="{C0DBB8CC-EEDD-E54A-A58A-9497BE137EC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53200" y="2565400"/>
            <a:ext cx="161925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 xmlns:a16="http://schemas.microsoft.com/office/drawing/2014/main" id="{F35B3AE2-C306-D445-A310-F423E321D8A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84538" y="3068638"/>
            <a:ext cx="944562"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 xmlns:a16="http://schemas.microsoft.com/office/drawing/2014/main" id="{2527B267-A78A-3040-93D5-E83857240034}"/>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62500" y="4584700"/>
            <a:ext cx="12588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Individual Work">
            <a:extLst>
              <a:ext uri="{FF2B5EF4-FFF2-40B4-BE49-F238E27FC236}">
                <a16:creationId xmlns="" xmlns:a16="http://schemas.microsoft.com/office/drawing/2014/main" id="{4802F852-894A-814F-BDC3-52FFCCAF998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20">
            <a:extLst>
              <a:ext uri="{FF2B5EF4-FFF2-40B4-BE49-F238E27FC236}">
                <a16:creationId xmlns="" xmlns:a16="http://schemas.microsoft.com/office/drawing/2014/main" id="{7DD3B401-5CA6-D443-B3A0-AB6A852AD803}"/>
              </a:ext>
            </a:extLst>
          </p:cNvPr>
          <p:cNvSpPr>
            <a:spLocks noGrp="1" noChangeArrowheads="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77"/>
              </a:rPr>
              <a:t>Reflecting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 xmlns:a16="http://schemas.microsoft.com/office/drawing/2014/main" id="{E135B8C3-7B46-2F4D-8F17-3D94A0556E41}"/>
              </a:ext>
            </a:extLst>
          </p:cNvPr>
          <p:cNvSpPr>
            <a:spLocks noGrp="1"/>
          </p:cNvSpPr>
          <p:nvPr>
            <p:ph type="title"/>
          </p:nvPr>
        </p:nvSpPr>
        <p:spPr>
          <a:xfrm>
            <a:off x="457200" y="479425"/>
            <a:ext cx="8220075" cy="993775"/>
          </a:xfrm>
        </p:spPr>
        <p:txBody>
          <a:bodyPr/>
          <a:lstStyle/>
          <a:p>
            <a:pPr eaLnBrk="1" hangingPunct="1"/>
            <a:r>
              <a:rPr lang="en-GB" altLang="en-US" dirty="0">
                <a:latin typeface="+mn-lt"/>
                <a:ea typeface="Roboto" panose="02000000000000000000" pitchFamily="2" charset="0"/>
              </a:rPr>
              <a:t>Males and Females</a:t>
            </a:r>
          </a:p>
        </p:txBody>
      </p:sp>
      <p:sp>
        <p:nvSpPr>
          <p:cNvPr id="4" name="Rectangle 3">
            <a:extLst>
              <a:ext uri="{FF2B5EF4-FFF2-40B4-BE49-F238E27FC236}">
                <a16:creationId xmlns="" xmlns:a16="http://schemas.microsoft.com/office/drawing/2014/main" id="{145E35B5-D114-3541-95DC-68B84DC52466}"/>
              </a:ext>
            </a:extLst>
          </p:cNvPr>
          <p:cNvSpPr>
            <a:spLocks noChangeArrowheads="1"/>
          </p:cNvSpPr>
          <p:nvPr/>
        </p:nvSpPr>
        <p:spPr bwMode="auto">
          <a:xfrm>
            <a:off x="755650" y="1401763"/>
            <a:ext cx="76327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a:solidFill>
                  <a:schemeClr val="tx1"/>
                </a:solidFill>
              </a:rPr>
              <a:t>It isn’t just humans who have different male and female bodies. Look at these animals and spot the differences. Do you think there might also be differences we can’t see in the pictures?</a:t>
            </a:r>
          </a:p>
        </p:txBody>
      </p:sp>
      <p:pic>
        <p:nvPicPr>
          <p:cNvPr id="5" name="Picture 4">
            <a:extLst>
              <a:ext uri="{FF2B5EF4-FFF2-40B4-BE49-F238E27FC236}">
                <a16:creationId xmlns="" xmlns:a16="http://schemas.microsoft.com/office/drawing/2014/main" id="{24F6450A-3BF2-7F4D-9498-39365737CC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1600" y="2492218"/>
            <a:ext cx="2863503" cy="1927357"/>
          </a:xfrm>
          <a:prstGeom prst="roundRect">
            <a:avLst/>
          </a:prstGeom>
          <a:ln w="57150">
            <a:solidFill>
              <a:srgbClr val="F08115"/>
            </a:solidFill>
          </a:ln>
        </p:spPr>
      </p:pic>
      <p:pic>
        <p:nvPicPr>
          <p:cNvPr id="7" name="Picture 6">
            <a:extLst>
              <a:ext uri="{FF2B5EF4-FFF2-40B4-BE49-F238E27FC236}">
                <a16:creationId xmlns="" xmlns:a16="http://schemas.microsoft.com/office/drawing/2014/main" id="{DE312B29-4A4E-D041-94C2-A1006EFA26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2080" y="2492218"/>
            <a:ext cx="2894360" cy="1929573"/>
          </a:xfrm>
          <a:prstGeom prst="roundRect">
            <a:avLst/>
          </a:prstGeom>
          <a:ln w="57150">
            <a:solidFill>
              <a:srgbClr val="8D358B"/>
            </a:solidFill>
          </a:ln>
        </p:spPr>
      </p:pic>
      <p:pic>
        <p:nvPicPr>
          <p:cNvPr id="6" name="Picture 5">
            <a:extLst>
              <a:ext uri="{FF2B5EF4-FFF2-40B4-BE49-F238E27FC236}">
                <a16:creationId xmlns="" xmlns:a16="http://schemas.microsoft.com/office/drawing/2014/main" id="{5B6B5915-C22B-8943-AEF8-4893D5024A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23294" y="4293096"/>
            <a:ext cx="2897411" cy="1928985"/>
          </a:xfrm>
          <a:prstGeom prst="roundRect">
            <a:avLst/>
          </a:prstGeom>
          <a:ln w="57150">
            <a:solidFill>
              <a:srgbClr val="2DB6BC"/>
            </a:solidFill>
          </a:ln>
        </p:spPr>
      </p:pic>
      <p:pic>
        <p:nvPicPr>
          <p:cNvPr id="30726" name="Talking Partners">
            <a:extLst>
              <a:ext uri="{FF2B5EF4-FFF2-40B4-BE49-F238E27FC236}">
                <a16:creationId xmlns="" xmlns:a16="http://schemas.microsoft.com/office/drawing/2014/main" id="{5BC7EBCB-CE4B-1B44-A878-EB2ABD2FC15E}"/>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0">
            <a:extLst>
              <a:ext uri="{FF2B5EF4-FFF2-40B4-BE49-F238E27FC236}">
                <a16:creationId xmlns="" xmlns:a16="http://schemas.microsoft.com/office/drawing/2014/main" id="{F91055E6-66EE-C744-9EAD-12B1D3D39946}"/>
              </a:ext>
            </a:extLst>
          </p:cNvPr>
          <p:cNvSpPr>
            <a:spLocks noGrp="1" noChangeArrowheads="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77"/>
              </a:rPr>
              <a:t>The Big Questions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a:extLst>
              <a:ext uri="{FF2B5EF4-FFF2-40B4-BE49-F238E27FC236}">
                <a16:creationId xmlns="" xmlns:a16="http://schemas.microsoft.com/office/drawing/2014/main" id="{2431AFF7-A5C9-5742-ADFD-CC066DE5B47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 xmlns:a16="http://schemas.microsoft.com/office/drawing/2014/main" id="{DAC775C2-1CC5-B044-A670-2F201321747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86100" y="1628775"/>
            <a:ext cx="2962275"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 xmlns:a16="http://schemas.microsoft.com/office/drawing/2014/main" id="{E172BE61-700F-874F-A680-35C24F48CA72}"/>
              </a:ext>
            </a:extLst>
          </p:cNvPr>
          <p:cNvSpPr/>
          <p:nvPr/>
        </p:nvSpPr>
        <p:spPr>
          <a:xfrm>
            <a:off x="684213" y="1768475"/>
            <a:ext cx="2282825" cy="2282825"/>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What are the main parts of our bodies?</a:t>
            </a:r>
          </a:p>
        </p:txBody>
      </p:sp>
      <p:sp>
        <p:nvSpPr>
          <p:cNvPr id="9" name="Oval 8">
            <a:extLst>
              <a:ext uri="{FF2B5EF4-FFF2-40B4-BE49-F238E27FC236}">
                <a16:creationId xmlns="" xmlns:a16="http://schemas.microsoft.com/office/drawing/2014/main" id="{5DAF578F-3910-B44E-A11A-DDFDFFEF4BE6}"/>
              </a:ext>
            </a:extLst>
          </p:cNvPr>
          <p:cNvSpPr/>
          <p:nvPr/>
        </p:nvSpPr>
        <p:spPr>
          <a:xfrm>
            <a:off x="6181725" y="1773238"/>
            <a:ext cx="2278063" cy="2278062"/>
          </a:xfrm>
          <a:prstGeom prst="ellips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What are the differences between girls and boys?</a:t>
            </a:r>
            <a:endParaRPr lang="en-GB" b="1" dirty="0">
              <a:solidFill>
                <a:srgbClr val="000000"/>
              </a:solidFill>
              <a:latin typeface="BPreplay" panose="02000503000000020004" pitchFamily="50" charset="0"/>
            </a:endParaRPr>
          </a:p>
        </p:txBody>
      </p:sp>
      <p:sp>
        <p:nvSpPr>
          <p:cNvPr id="32773" name="Title 1">
            <a:extLst>
              <a:ext uri="{FF2B5EF4-FFF2-40B4-BE49-F238E27FC236}">
                <a16:creationId xmlns="" xmlns:a16="http://schemas.microsoft.com/office/drawing/2014/main" id="{E3DE28BB-8D5E-9244-800A-93DFB69F9E4A}"/>
              </a:ext>
            </a:extLst>
          </p:cNvPr>
          <p:cNvSpPr>
            <a:spLocks noGrp="1"/>
          </p:cNvSpPr>
          <p:nvPr>
            <p:ph type="title"/>
          </p:nvPr>
        </p:nvSpPr>
        <p:spPr>
          <a:xfrm>
            <a:off x="457200" y="479425"/>
            <a:ext cx="8220075" cy="993775"/>
          </a:xfrm>
        </p:spPr>
        <p:txBody>
          <a:bodyPr/>
          <a:lstStyle/>
          <a:p>
            <a:pPr eaLnBrk="1" hangingPunct="1"/>
            <a:r>
              <a:rPr lang="en-GB" altLang="en-US" dirty="0">
                <a:latin typeface="+mn-lt"/>
              </a:rPr>
              <a:t>The Big Questions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 xmlns:a16="http://schemas.microsoft.com/office/drawing/2014/main" id="{5C06C5A3-29AD-8040-AA31-CE1E691AEAC4}"/>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 xmlns:a16="http://schemas.microsoft.com/office/drawing/2014/main" id="{D138B501-8B6D-E846-B8A4-A493A1F777CE}"/>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33795" name="Title 1">
            <a:extLst>
              <a:ext uri="{FF2B5EF4-FFF2-40B4-BE49-F238E27FC236}">
                <a16:creationId xmlns="" xmlns:a16="http://schemas.microsoft.com/office/drawing/2014/main" id="{01D96DE9-B477-6E4D-9E44-B731469AD52B}"/>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eaLnBrk="1" hangingPunct="1">
              <a:spcBef>
                <a:spcPct val="0"/>
              </a:spcBef>
              <a:buFontTx/>
              <a:buNone/>
            </a:pPr>
            <a:r>
              <a:rPr lang="en-US" altLang="en-US" sz="3600" b="1" dirty="0">
                <a:solidFill>
                  <a:schemeClr val="tx1"/>
                </a:solidFill>
                <a:latin typeface="+mn-lt"/>
              </a:rPr>
              <a:t>Success Criteria</a:t>
            </a:r>
          </a:p>
        </p:txBody>
      </p:sp>
      <p:sp>
        <p:nvSpPr>
          <p:cNvPr id="33796" name="Title 1">
            <a:extLst>
              <a:ext uri="{FF2B5EF4-FFF2-40B4-BE49-F238E27FC236}">
                <a16:creationId xmlns="" xmlns:a16="http://schemas.microsoft.com/office/drawing/2014/main" id="{6127990E-A4E2-7546-A933-142CAEA38E4B}"/>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eaLnBrk="1" hangingPunct="1">
              <a:spcBef>
                <a:spcPct val="0"/>
              </a:spcBef>
              <a:buFontTx/>
              <a:buNone/>
            </a:pPr>
            <a:r>
              <a:rPr lang="en-US" altLang="en-US" sz="3600" b="1" dirty="0">
                <a:solidFill>
                  <a:schemeClr val="tx1"/>
                </a:solidFill>
                <a:latin typeface="+mn-lt"/>
              </a:rPr>
              <a:t>Aim</a:t>
            </a:r>
          </a:p>
        </p:txBody>
      </p:sp>
      <p:sp>
        <p:nvSpPr>
          <p:cNvPr id="33797" name="Content Placeholder 15">
            <a:extLst>
              <a:ext uri="{FF2B5EF4-FFF2-40B4-BE49-F238E27FC236}">
                <a16:creationId xmlns="" xmlns:a16="http://schemas.microsoft.com/office/drawing/2014/main" id="{4C752248-C1A8-FA4C-8DDD-DD86FA44836A}"/>
              </a:ext>
            </a:extLst>
          </p:cNvPr>
          <p:cNvSpPr>
            <a:spLocks noGrp="1"/>
          </p:cNvSpPr>
          <p:nvPr>
            <p:ph idx="1"/>
          </p:nvPr>
        </p:nvSpPr>
        <p:spPr>
          <a:xfrm>
            <a:off x="628650" y="1127125"/>
            <a:ext cx="7886700" cy="1409700"/>
          </a:xfrm>
        </p:spPr>
        <p:txBody>
          <a:bodyPr>
            <a:normAutofit/>
          </a:bodyPr>
          <a:lstStyle/>
          <a:p>
            <a:pPr eaLnBrk="1" hangingPunct="1"/>
            <a:r>
              <a:rPr lang="en-GB" altLang="en-US">
                <a:latin typeface="Twinkl" pitchFamily="2" charset="77"/>
              </a:rPr>
              <a:t>I can name the main parts of boys’ and girls’ bodies.</a:t>
            </a:r>
          </a:p>
        </p:txBody>
      </p:sp>
      <p:sp>
        <p:nvSpPr>
          <p:cNvPr id="33798" name="Content Placeholder 15">
            <a:extLst>
              <a:ext uri="{FF2B5EF4-FFF2-40B4-BE49-F238E27FC236}">
                <a16:creationId xmlns="" xmlns:a16="http://schemas.microsoft.com/office/drawing/2014/main" id="{84E82787-E50A-C841-A96B-37710063FC5D}"/>
              </a:ext>
            </a:extLst>
          </p:cNvPr>
          <p:cNvSpPr txBox="1">
            <a:spLocks/>
          </p:cNvSpPr>
          <p:nvPr/>
        </p:nvSpPr>
        <p:spPr bwMode="auto">
          <a:xfrm>
            <a:off x="628650" y="3467100"/>
            <a:ext cx="7886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eaLnBrk="1" hangingPunct="1"/>
            <a:r>
              <a:rPr lang="en-GB" altLang="en-US">
                <a:ea typeface="Sassoon Infant Rg" panose="02000503030000020003" pitchFamily="2" charset="0"/>
                <a:cs typeface="Sassoon Infant Rg" panose="02000503030000020003" pitchFamily="2" charset="0"/>
              </a:rPr>
              <a:t>I can use the scientific names for parts of the body.</a:t>
            </a:r>
          </a:p>
          <a:p>
            <a:pPr eaLnBrk="1" hangingPunct="1"/>
            <a:r>
              <a:rPr lang="en-GB" altLang="en-US">
                <a:ea typeface="Sassoon Infant Rg" panose="02000503030000020003" pitchFamily="2" charset="0"/>
                <a:cs typeface="Sassoon Infant Rg" panose="02000503030000020003" pitchFamily="2" charset="0"/>
              </a:rPr>
              <a:t>I can name the differences between girls’ and boys’ bodies.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 xmlns:a16="http://schemas.microsoft.com/office/drawing/2014/main" id="{2CBAC283-B631-164E-92F6-0A4B1E2E7203}"/>
              </a:ext>
            </a:extLst>
          </p:cNvPr>
          <p:cNvSpPr/>
          <p:nvPr/>
        </p:nvSpPr>
        <p:spPr>
          <a:xfrm>
            <a:off x="3851920" y="2996952"/>
            <a:ext cx="151216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 xmlns:a16="http://schemas.microsoft.com/office/drawing/2014/main" id="{35340BB7-9421-3A4B-ADA8-07907602E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a:hlinkClick r:id="rId2"/>
            <a:extLst>
              <a:ext uri="{FF2B5EF4-FFF2-40B4-BE49-F238E27FC236}">
                <a16:creationId xmlns="" xmlns:a16="http://schemas.microsoft.com/office/drawing/2014/main" id="{206D4CF6-7BA3-E04D-B4BA-931FC721027A}"/>
              </a:ext>
            </a:extLst>
          </p:cNvPr>
          <p:cNvSpPr/>
          <p:nvPr/>
        </p:nvSpPr>
        <p:spPr>
          <a:xfrm>
            <a:off x="3851920" y="2996952"/>
            <a:ext cx="1512168"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 xmlns:a16="http://schemas.microsoft.com/office/drawing/2014/main" id="{97958920-E756-F54A-9216-6069307AC357}"/>
              </a:ext>
            </a:extLst>
          </p:cNvPr>
          <p:cNvSpPr/>
          <p:nvPr/>
        </p:nvSpPr>
        <p:spPr bwMode="auto">
          <a:xfrm>
            <a:off x="500635" y="2927350"/>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 xmlns:a16="http://schemas.microsoft.com/office/drawing/2014/main" id="{356A541C-3344-7A4B-A2C7-567D165AB47E}"/>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267" name="Title 1">
            <a:extLst>
              <a:ext uri="{FF2B5EF4-FFF2-40B4-BE49-F238E27FC236}">
                <a16:creationId xmlns="" xmlns:a16="http://schemas.microsoft.com/office/drawing/2014/main" id="{1C08054A-874F-D542-9E0B-A1600B6BBB91}"/>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eaLnBrk="1" hangingPunct="1">
              <a:spcBef>
                <a:spcPct val="0"/>
              </a:spcBef>
              <a:buFontTx/>
              <a:buNone/>
            </a:pPr>
            <a:r>
              <a:rPr lang="en-US" altLang="en-US" sz="3600" b="1" dirty="0">
                <a:solidFill>
                  <a:schemeClr val="tx1"/>
                </a:solidFill>
                <a:latin typeface="+mn-lt"/>
              </a:rPr>
              <a:t>Success Criteria</a:t>
            </a:r>
          </a:p>
        </p:txBody>
      </p:sp>
      <p:sp>
        <p:nvSpPr>
          <p:cNvPr id="11268" name="Title 1">
            <a:extLst>
              <a:ext uri="{FF2B5EF4-FFF2-40B4-BE49-F238E27FC236}">
                <a16:creationId xmlns="" xmlns:a16="http://schemas.microsoft.com/office/drawing/2014/main" id="{F2BDE712-503F-8C4A-B602-78949CC279EF}"/>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eaLnBrk="1" hangingPunct="1">
              <a:spcBef>
                <a:spcPct val="0"/>
              </a:spcBef>
              <a:buFontTx/>
              <a:buNone/>
            </a:pPr>
            <a:r>
              <a:rPr lang="en-US" altLang="en-US" sz="3600" b="1" dirty="0">
                <a:solidFill>
                  <a:schemeClr val="tx1"/>
                </a:solidFill>
                <a:latin typeface="+mn-lt"/>
              </a:rPr>
              <a:t>Aim</a:t>
            </a:r>
          </a:p>
        </p:txBody>
      </p:sp>
      <p:sp>
        <p:nvSpPr>
          <p:cNvPr id="11269" name="Content Placeholder 15">
            <a:extLst>
              <a:ext uri="{FF2B5EF4-FFF2-40B4-BE49-F238E27FC236}">
                <a16:creationId xmlns="" xmlns:a16="http://schemas.microsoft.com/office/drawing/2014/main" id="{CF592888-67B4-D640-9D86-B684B2AF0025}"/>
              </a:ext>
            </a:extLst>
          </p:cNvPr>
          <p:cNvSpPr>
            <a:spLocks noGrp="1"/>
          </p:cNvSpPr>
          <p:nvPr>
            <p:ph idx="1"/>
          </p:nvPr>
        </p:nvSpPr>
        <p:spPr>
          <a:xfrm>
            <a:off x="628650" y="1127125"/>
            <a:ext cx="7886700" cy="1409700"/>
          </a:xfrm>
        </p:spPr>
        <p:txBody>
          <a:bodyPr>
            <a:normAutofit/>
          </a:bodyPr>
          <a:lstStyle/>
          <a:p>
            <a:pPr eaLnBrk="1" hangingPunct="1"/>
            <a:r>
              <a:rPr lang="en-GB" altLang="en-US">
                <a:latin typeface="Twinkl" pitchFamily="2" charset="77"/>
              </a:rPr>
              <a:t>I can name the main parts of boys’ and girls’ bodies.</a:t>
            </a:r>
          </a:p>
        </p:txBody>
      </p:sp>
      <p:sp>
        <p:nvSpPr>
          <p:cNvPr id="11270" name="Content Placeholder 15">
            <a:extLst>
              <a:ext uri="{FF2B5EF4-FFF2-40B4-BE49-F238E27FC236}">
                <a16:creationId xmlns="" xmlns:a16="http://schemas.microsoft.com/office/drawing/2014/main" id="{DC1497C5-3CDA-6445-8A4B-53EA52726367}"/>
              </a:ext>
            </a:extLst>
          </p:cNvPr>
          <p:cNvSpPr txBox="1">
            <a:spLocks/>
          </p:cNvSpPr>
          <p:nvPr/>
        </p:nvSpPr>
        <p:spPr bwMode="auto">
          <a:xfrm>
            <a:off x="628650" y="3517900"/>
            <a:ext cx="7886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eaLnBrk="1" hangingPunct="1"/>
            <a:r>
              <a:rPr lang="en-GB" altLang="en-US">
                <a:ea typeface="Sassoon Infant Rg" panose="02000503030000020003" pitchFamily="2" charset="0"/>
                <a:cs typeface="Sassoon Infant Rg" panose="02000503030000020003" pitchFamily="2" charset="0"/>
              </a:rPr>
              <a:t>I can use the scientific names for parts of the body.</a:t>
            </a:r>
          </a:p>
          <a:p>
            <a:pPr eaLnBrk="1" hangingPunct="1"/>
            <a:r>
              <a:rPr lang="en-GB" altLang="en-US">
                <a:ea typeface="Sassoon Infant Rg" panose="02000503030000020003" pitchFamily="2" charset="0"/>
                <a:cs typeface="Sassoon Infant Rg" panose="02000503030000020003" pitchFamily="2" charset="0"/>
              </a:rPr>
              <a:t>I can name the differences between girls’ and boys’ bodies.</a:t>
            </a:r>
          </a:p>
        </p:txBody>
      </p:sp>
      <p:sp>
        <p:nvSpPr>
          <p:cNvPr id="9" name="TextBox 21">
            <a:extLst>
              <a:ext uri="{FF2B5EF4-FFF2-40B4-BE49-F238E27FC236}">
                <a16:creationId xmlns="" xmlns:a16="http://schemas.microsoft.com/office/drawing/2014/main" id="{D995F514-9724-2843-96D6-AAF41364E2DA}"/>
              </a:ext>
            </a:extLst>
          </p:cNvPr>
          <p:cNvSpPr txBox="1">
            <a:spLocks noChangeArrowheads="1"/>
          </p:cNvSpPr>
          <p:nvPr/>
        </p:nvSpPr>
        <p:spPr bwMode="auto">
          <a:xfrm>
            <a:off x="2409157" y="6122988"/>
            <a:ext cx="4320480" cy="160044"/>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GB" sz="800" baseline="30000" dirty="0">
                <a:latin typeface="Roboto" panose="02000000000000000000" pitchFamily="2" charset="0"/>
                <a:ea typeface="Roboto" panose="02000000000000000000" pitchFamily="2" charset="0"/>
                <a:cs typeface="Arial" panose="020B0604020202020204" pitchFamily="34" charset="0"/>
              </a:rPr>
              <a:t>This resource is fully in line with the Learning Outcomes and Core Themes outlined in the PSHE Association’s </a:t>
            </a:r>
            <a:r>
              <a:rPr lang="en-GB" sz="800" b="1" u="sng" baseline="30000" dirty="0">
                <a:solidFill>
                  <a:schemeClr val="accent1"/>
                </a:solidFill>
                <a:latin typeface="Roboto" panose="02000000000000000000" pitchFamily="2" charset="0"/>
                <a:ea typeface="Roboto" panose="02000000000000000000" pitchFamily="2" charset="0"/>
                <a:cs typeface="Arial" panose="020B0604020202020204" pitchFamily="34" charset="0"/>
                <a:hlinkClick r:id="rId2"/>
              </a:rPr>
              <a:t>Programme of Study</a:t>
            </a:r>
            <a:r>
              <a:rPr lang="en-GB" sz="800" baseline="30000" dirty="0">
                <a:latin typeface="Roboto" panose="02000000000000000000" pitchFamily="2" charset="0"/>
                <a:ea typeface="Roboto" panose="02000000000000000000" pitchFamily="2" charset="0"/>
                <a:cs typeface="Arial" panose="020B0604020202020204"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20">
            <a:extLst>
              <a:ext uri="{FF2B5EF4-FFF2-40B4-BE49-F238E27FC236}">
                <a16:creationId xmlns="" xmlns:a16="http://schemas.microsoft.com/office/drawing/2014/main" id="{9C517E2F-E69B-6042-B355-C489F1664E19}"/>
              </a:ext>
            </a:extLst>
          </p:cNvPr>
          <p:cNvSpPr>
            <a:spLocks noGrp="1" noChangeArrowheads="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77"/>
              </a:rPr>
              <a:t>The Big 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a:extLst>
              <a:ext uri="{FF2B5EF4-FFF2-40B4-BE49-F238E27FC236}">
                <a16:creationId xmlns="" xmlns:a16="http://schemas.microsoft.com/office/drawing/2014/main" id="{86C0F7E4-2CBD-DA46-BB8F-E283569E2FF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 xmlns:a16="http://schemas.microsoft.com/office/drawing/2014/main" id="{0D1BDA3F-AAE9-4E4A-9B09-ADA15849A51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86100" y="1628775"/>
            <a:ext cx="2962275"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 xmlns:a16="http://schemas.microsoft.com/office/drawing/2014/main" id="{F83746FA-65C2-D742-9CE2-9585B14EFF19}"/>
              </a:ext>
            </a:extLst>
          </p:cNvPr>
          <p:cNvSpPr/>
          <p:nvPr/>
        </p:nvSpPr>
        <p:spPr>
          <a:xfrm>
            <a:off x="684213" y="1768475"/>
            <a:ext cx="2282825" cy="2282825"/>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What are the main parts of our bodies?</a:t>
            </a:r>
          </a:p>
        </p:txBody>
      </p:sp>
      <p:sp>
        <p:nvSpPr>
          <p:cNvPr id="10" name="Oval 9">
            <a:extLst>
              <a:ext uri="{FF2B5EF4-FFF2-40B4-BE49-F238E27FC236}">
                <a16:creationId xmlns="" xmlns:a16="http://schemas.microsoft.com/office/drawing/2014/main" id="{3C82F586-E8EE-4248-9663-0BCBAA677231}"/>
              </a:ext>
            </a:extLst>
          </p:cNvPr>
          <p:cNvSpPr/>
          <p:nvPr/>
        </p:nvSpPr>
        <p:spPr>
          <a:xfrm>
            <a:off x="6181725" y="1773238"/>
            <a:ext cx="2278063" cy="2278062"/>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What are the differences between girls and boys?</a:t>
            </a:r>
            <a:endParaRPr lang="en-GB" b="1" dirty="0">
              <a:solidFill>
                <a:srgbClr val="000000"/>
              </a:solidFill>
              <a:latin typeface="BPreplay" panose="02000503000000020004"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0">
            <a:extLst>
              <a:ext uri="{FF2B5EF4-FFF2-40B4-BE49-F238E27FC236}">
                <a16:creationId xmlns="" xmlns:a16="http://schemas.microsoft.com/office/drawing/2014/main" id="{7E6599A4-B605-C642-A30A-38F277DC368E}"/>
              </a:ext>
            </a:extLst>
          </p:cNvPr>
          <p:cNvSpPr>
            <a:spLocks noGrp="1" noChangeArrowheads="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77"/>
              </a:rPr>
              <a:t>Reconnecting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 xmlns:a16="http://schemas.microsoft.com/office/drawing/2014/main" id="{2AAC9484-9B37-6B44-8490-794C931CA8F3}"/>
              </a:ext>
            </a:extLst>
          </p:cNvPr>
          <p:cNvSpPr>
            <a:spLocks noGrp="1"/>
          </p:cNvSpPr>
          <p:nvPr>
            <p:ph type="title"/>
          </p:nvPr>
        </p:nvSpPr>
        <p:spPr>
          <a:xfrm>
            <a:off x="457200" y="479425"/>
            <a:ext cx="8220075" cy="993775"/>
          </a:xfrm>
        </p:spPr>
        <p:txBody>
          <a:bodyPr/>
          <a:lstStyle/>
          <a:p>
            <a:pPr eaLnBrk="1" hangingPunct="1"/>
            <a:r>
              <a:rPr lang="en-GB" altLang="en-US" dirty="0">
                <a:latin typeface="+mn-lt"/>
              </a:rPr>
              <a:t>Our Bodies</a:t>
            </a:r>
          </a:p>
        </p:txBody>
      </p:sp>
      <p:sp>
        <p:nvSpPr>
          <p:cNvPr id="9" name="Rounded Rectangle 8">
            <a:extLst>
              <a:ext uri="{FF2B5EF4-FFF2-40B4-BE49-F238E27FC236}">
                <a16:creationId xmlns="" xmlns:a16="http://schemas.microsoft.com/office/drawing/2014/main" id="{C8B3199A-74ED-B44A-AE39-32C783A651B5}"/>
              </a:ext>
            </a:extLst>
          </p:cNvPr>
          <p:cNvSpPr/>
          <p:nvPr/>
        </p:nvSpPr>
        <p:spPr>
          <a:xfrm>
            <a:off x="1868488" y="1401763"/>
            <a:ext cx="5397500" cy="29638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tx1"/>
                </a:solidFill>
              </a:rPr>
              <a:t>Let’s play ‘Simon Says’!</a:t>
            </a:r>
          </a:p>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When ‘Simon Says’ touch a part of your body, you should touch that part of your body. For example, ‘Simon says touch your nose’. So, touch your nose.</a:t>
            </a:r>
          </a:p>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But if Simon doesn’t tell you what to touch, then you don’t touch it. For example, ‘touch your ear’. Because Simon didn’t tell you to, don’t touch your ear! </a:t>
            </a:r>
          </a:p>
        </p:txBody>
      </p:sp>
      <p:pic>
        <p:nvPicPr>
          <p:cNvPr id="10" name="Picture 9">
            <a:extLst>
              <a:ext uri="{FF2B5EF4-FFF2-40B4-BE49-F238E27FC236}">
                <a16:creationId xmlns="" xmlns:a16="http://schemas.microsoft.com/office/drawing/2014/main" id="{2BCCEBF0-2B4C-0F44-9D5F-4031466D676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55988" y="4592638"/>
            <a:ext cx="22320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 xmlns:a16="http://schemas.microsoft.com/office/drawing/2014/main" id="{54262B5D-4F3D-8F44-B517-E0EBDA0EC41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87450" y="4437063"/>
            <a:ext cx="8636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 xmlns:a16="http://schemas.microsoft.com/office/drawing/2014/main" id="{028221B5-B427-7F45-BB69-2A2EC53F14F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48450" y="4787900"/>
            <a:ext cx="14605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 xmlns:a16="http://schemas.microsoft.com/office/drawing/2014/main" id="{E09F8D96-1D85-D84F-BA77-F9C0F077419E}"/>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7238" y="1052513"/>
            <a:ext cx="140335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 xmlns:a16="http://schemas.microsoft.com/office/drawing/2014/main" id="{06EB5641-C81A-004E-B0C3-AE12E7394846}"/>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02475" y="1670050"/>
            <a:ext cx="1273175"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Whole Class">
            <a:extLst>
              <a:ext uri="{FF2B5EF4-FFF2-40B4-BE49-F238E27FC236}">
                <a16:creationId xmlns="" xmlns:a16="http://schemas.microsoft.com/office/drawing/2014/main" id="{DCED7A8B-0E89-D74B-9E7D-5BF05EA6DF63}"/>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553325" y="542925"/>
            <a:ext cx="12382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4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nodeType="afterGroup">
                            <p:stCondLst>
                              <p:cond delay="9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nodeType="afterGroup">
                            <p:stCondLst>
                              <p:cond delay="14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nodeType="afterGroup">
                            <p:stCondLst>
                              <p:cond delay="19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nodeType="afterGroup">
                            <p:stCondLst>
                              <p:cond delay="24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BC46E2E-A6B0-984C-B008-609DCEB0A157}"/>
              </a:ext>
            </a:extLst>
          </p:cNvPr>
          <p:cNvSpPr>
            <a:spLocks noChangeArrowheads="1"/>
          </p:cNvSpPr>
          <p:nvPr/>
        </p:nvSpPr>
        <p:spPr bwMode="auto">
          <a:xfrm>
            <a:off x="755650" y="1401763"/>
            <a:ext cx="7632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a:solidFill>
                  <a:schemeClr val="tx1"/>
                </a:solidFill>
              </a:rPr>
              <a:t>From the moment we are born, our body parts are ready to grow </a:t>
            </a:r>
            <a:br>
              <a:rPr lang="en-GB" altLang="en-US">
                <a:solidFill>
                  <a:schemeClr val="tx1"/>
                </a:solidFill>
              </a:rPr>
            </a:br>
            <a:r>
              <a:rPr lang="en-GB" altLang="en-US">
                <a:solidFill>
                  <a:schemeClr val="tx1"/>
                </a:solidFill>
              </a:rPr>
              <a:t>and develop to help us do things.</a:t>
            </a:r>
          </a:p>
        </p:txBody>
      </p:sp>
      <p:sp>
        <p:nvSpPr>
          <p:cNvPr id="16386" name="Title 1">
            <a:extLst>
              <a:ext uri="{FF2B5EF4-FFF2-40B4-BE49-F238E27FC236}">
                <a16:creationId xmlns="" xmlns:a16="http://schemas.microsoft.com/office/drawing/2014/main" id="{D2630D47-E93E-4D4E-92B9-10D001F3B3F4}"/>
              </a:ext>
            </a:extLst>
          </p:cNvPr>
          <p:cNvSpPr>
            <a:spLocks noGrp="1"/>
          </p:cNvSpPr>
          <p:nvPr>
            <p:ph type="title"/>
          </p:nvPr>
        </p:nvSpPr>
        <p:spPr>
          <a:xfrm>
            <a:off x="457200" y="479425"/>
            <a:ext cx="8220075" cy="993775"/>
          </a:xfrm>
        </p:spPr>
        <p:txBody>
          <a:bodyPr/>
          <a:lstStyle/>
          <a:p>
            <a:pPr eaLnBrk="1" hangingPunct="1"/>
            <a:r>
              <a:rPr lang="en-GB" altLang="en-US" dirty="0">
                <a:latin typeface="+mn-lt"/>
              </a:rPr>
              <a:t>Our Bodies</a:t>
            </a:r>
          </a:p>
        </p:txBody>
      </p:sp>
      <p:sp>
        <p:nvSpPr>
          <p:cNvPr id="7" name="Rectangle 6">
            <a:extLst>
              <a:ext uri="{FF2B5EF4-FFF2-40B4-BE49-F238E27FC236}">
                <a16:creationId xmlns="" xmlns:a16="http://schemas.microsoft.com/office/drawing/2014/main" id="{46B23BA7-4C67-AF43-8BC6-9CAD93DE704C}"/>
              </a:ext>
            </a:extLst>
          </p:cNvPr>
          <p:cNvSpPr>
            <a:spLocks noChangeArrowheads="1"/>
          </p:cNvSpPr>
          <p:nvPr/>
        </p:nvSpPr>
        <p:spPr bwMode="auto">
          <a:xfrm>
            <a:off x="5003800" y="3719513"/>
            <a:ext cx="3097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a:solidFill>
                  <a:schemeClr val="tx1"/>
                </a:solidFill>
              </a:rPr>
              <a:t>Our hands learn to hold and squeeze things.</a:t>
            </a:r>
          </a:p>
        </p:txBody>
      </p:sp>
      <p:sp>
        <p:nvSpPr>
          <p:cNvPr id="8" name="Rectangle 7">
            <a:extLst>
              <a:ext uri="{FF2B5EF4-FFF2-40B4-BE49-F238E27FC236}">
                <a16:creationId xmlns="" xmlns:a16="http://schemas.microsoft.com/office/drawing/2014/main" id="{1A6BD38E-AF4C-CB4D-80F8-4B124CD3C71E}"/>
              </a:ext>
            </a:extLst>
          </p:cNvPr>
          <p:cNvSpPr>
            <a:spLocks noChangeArrowheads="1"/>
          </p:cNvSpPr>
          <p:nvPr/>
        </p:nvSpPr>
        <p:spPr bwMode="auto">
          <a:xfrm>
            <a:off x="827088" y="3697288"/>
            <a:ext cx="3384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a:solidFill>
                  <a:schemeClr val="tx1"/>
                </a:solidFill>
              </a:rPr>
              <a:t>Our legs learn to support us when we walk.</a:t>
            </a:r>
          </a:p>
        </p:txBody>
      </p:sp>
      <p:sp>
        <p:nvSpPr>
          <p:cNvPr id="9" name="Rectangle 8">
            <a:extLst>
              <a:ext uri="{FF2B5EF4-FFF2-40B4-BE49-F238E27FC236}">
                <a16:creationId xmlns="" xmlns:a16="http://schemas.microsoft.com/office/drawing/2014/main" id="{E8564745-4732-0D47-99CB-A16799077AD1}"/>
              </a:ext>
            </a:extLst>
          </p:cNvPr>
          <p:cNvSpPr>
            <a:spLocks noChangeArrowheads="1"/>
          </p:cNvSpPr>
          <p:nvPr/>
        </p:nvSpPr>
        <p:spPr bwMode="auto">
          <a:xfrm>
            <a:off x="3068638" y="5591175"/>
            <a:ext cx="300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a:solidFill>
                  <a:schemeClr val="tx1"/>
                </a:solidFill>
              </a:rPr>
              <a:t>Our eyes see, our noses smell and our ears listen.</a:t>
            </a:r>
          </a:p>
        </p:txBody>
      </p:sp>
      <p:pic>
        <p:nvPicPr>
          <p:cNvPr id="11" name="Picture 10">
            <a:extLst>
              <a:ext uri="{FF2B5EF4-FFF2-40B4-BE49-F238E27FC236}">
                <a16:creationId xmlns="" xmlns:a16="http://schemas.microsoft.com/office/drawing/2014/main" id="{25737447-0EEA-E44B-8E8C-44ADC0C9938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43013" y="2133600"/>
            <a:ext cx="2554287"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 xmlns:a16="http://schemas.microsoft.com/office/drawing/2014/main" id="{D4A56CCB-F18C-0A46-84CD-CB1366695AF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5775" y="2133600"/>
            <a:ext cx="1973263"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a:extLst>
              <a:ext uri="{FF2B5EF4-FFF2-40B4-BE49-F238E27FC236}">
                <a16:creationId xmlns="" xmlns:a16="http://schemas.microsoft.com/office/drawing/2014/main" id="{5E511316-770C-F54C-A58D-E19816B1FC65}"/>
              </a:ext>
            </a:extLst>
          </p:cNvPr>
          <p:cNvGrpSpPr>
            <a:grpSpLocks/>
          </p:cNvGrpSpPr>
          <p:nvPr/>
        </p:nvGrpSpPr>
        <p:grpSpPr bwMode="auto">
          <a:xfrm>
            <a:off x="3292475" y="4365625"/>
            <a:ext cx="2559050" cy="1238250"/>
            <a:chOff x="3275856" y="4391386"/>
            <a:chExt cx="2560257" cy="1238299"/>
          </a:xfrm>
        </p:grpSpPr>
        <p:pic>
          <p:nvPicPr>
            <p:cNvPr id="16394" name="Picture 13">
              <a:extLst>
                <a:ext uri="{FF2B5EF4-FFF2-40B4-BE49-F238E27FC236}">
                  <a16:creationId xmlns="" xmlns:a16="http://schemas.microsoft.com/office/drawing/2014/main" id="{934A46C5-1F79-5C4B-B5F0-BA48C61510C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75856" y="4465134"/>
              <a:ext cx="1018173" cy="110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4">
              <a:extLst>
                <a:ext uri="{FF2B5EF4-FFF2-40B4-BE49-F238E27FC236}">
                  <a16:creationId xmlns="" xmlns:a16="http://schemas.microsoft.com/office/drawing/2014/main" id="{5F446AFF-2FC7-5F44-8766-A9A954B5953C}"/>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4932040" y="4391386"/>
              <a:ext cx="904073" cy="123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a:extLst>
                <a:ext uri="{FF2B5EF4-FFF2-40B4-BE49-F238E27FC236}">
                  <a16:creationId xmlns="" xmlns:a16="http://schemas.microsoft.com/office/drawing/2014/main" id="{BF01BC03-3457-8F43-BB8B-5DC5B033AAB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92700" y="4508822"/>
              <a:ext cx="811348" cy="11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93" name="Talking Partners">
            <a:extLst>
              <a:ext uri="{FF2B5EF4-FFF2-40B4-BE49-F238E27FC236}">
                <a16:creationId xmlns="" xmlns:a16="http://schemas.microsoft.com/office/drawing/2014/main" id="{CC91820D-31D7-004D-90AE-08135C5F3213}"/>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nodeType="afterGroup">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02E9B4EC-19E5-B549-A264-F563954E4AE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125" y="1557338"/>
            <a:ext cx="2786063"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itle 1">
            <a:extLst>
              <a:ext uri="{FF2B5EF4-FFF2-40B4-BE49-F238E27FC236}">
                <a16:creationId xmlns="" xmlns:a16="http://schemas.microsoft.com/office/drawing/2014/main" id="{871DD0A8-C63D-B449-B7F0-B75F7746387B}"/>
              </a:ext>
            </a:extLst>
          </p:cNvPr>
          <p:cNvSpPr>
            <a:spLocks noGrp="1"/>
          </p:cNvSpPr>
          <p:nvPr>
            <p:ph type="title"/>
          </p:nvPr>
        </p:nvSpPr>
        <p:spPr>
          <a:xfrm>
            <a:off x="457200" y="479425"/>
            <a:ext cx="8220075" cy="993775"/>
          </a:xfrm>
        </p:spPr>
        <p:txBody>
          <a:bodyPr/>
          <a:lstStyle/>
          <a:p>
            <a:pPr eaLnBrk="1" hangingPunct="1"/>
            <a:r>
              <a:rPr lang="en-GB" altLang="en-US" dirty="0">
                <a:latin typeface="+mn-lt"/>
              </a:rPr>
              <a:t>Our Bodies</a:t>
            </a:r>
          </a:p>
        </p:txBody>
      </p:sp>
      <p:sp>
        <p:nvSpPr>
          <p:cNvPr id="6" name="Rounded Rectangle 5">
            <a:extLst>
              <a:ext uri="{FF2B5EF4-FFF2-40B4-BE49-F238E27FC236}">
                <a16:creationId xmlns="" xmlns:a16="http://schemas.microsoft.com/office/drawing/2014/main" id="{6924F70D-9A51-0945-91BD-40FFD3CE7443}"/>
              </a:ext>
            </a:extLst>
          </p:cNvPr>
          <p:cNvSpPr/>
          <p:nvPr/>
        </p:nvSpPr>
        <p:spPr>
          <a:xfrm>
            <a:off x="750888" y="5351463"/>
            <a:ext cx="7637462" cy="741362"/>
          </a:xfrm>
          <a:prstGeom prst="roundRect">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b="1" dirty="0"/>
              <a:t>Can you and your talk partner think of another body part and </a:t>
            </a:r>
            <a:br>
              <a:rPr lang="en-GB" b="1" dirty="0"/>
            </a:br>
            <a:r>
              <a:rPr lang="en-GB" b="1" dirty="0"/>
              <a:t>what it does?</a:t>
            </a:r>
          </a:p>
        </p:txBody>
      </p:sp>
      <p:sp>
        <p:nvSpPr>
          <p:cNvPr id="10" name="Rectangle 9">
            <a:extLst>
              <a:ext uri="{FF2B5EF4-FFF2-40B4-BE49-F238E27FC236}">
                <a16:creationId xmlns="" xmlns:a16="http://schemas.microsoft.com/office/drawing/2014/main" id="{A81FDC77-9138-B04A-A64D-A0C0D2538AC9}"/>
              </a:ext>
            </a:extLst>
          </p:cNvPr>
          <p:cNvSpPr>
            <a:spLocks noChangeArrowheads="1"/>
          </p:cNvSpPr>
          <p:nvPr/>
        </p:nvSpPr>
        <p:spPr bwMode="auto">
          <a:xfrm>
            <a:off x="755650" y="4941888"/>
            <a:ext cx="7632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b="1">
                <a:solidFill>
                  <a:schemeClr val="tx1"/>
                </a:solidFill>
              </a:rPr>
              <a:t>Most of our body parts, inside and out, have special jobs to do.</a:t>
            </a:r>
          </a:p>
        </p:txBody>
      </p:sp>
      <p:pic>
        <p:nvPicPr>
          <p:cNvPr id="5" name="Picture 4">
            <a:extLst>
              <a:ext uri="{FF2B5EF4-FFF2-40B4-BE49-F238E27FC236}">
                <a16:creationId xmlns="" xmlns:a16="http://schemas.microsoft.com/office/drawing/2014/main" id="{B65F831D-828F-5542-B1FD-7A7DA9CCAB9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63938" y="1389063"/>
            <a:ext cx="2252662"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 xmlns:a16="http://schemas.microsoft.com/office/drawing/2014/main" id="{326638CB-EE82-8A4B-9E70-29388612385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95963" y="1370013"/>
            <a:ext cx="2339975"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Talking Partners">
            <a:extLst>
              <a:ext uri="{FF2B5EF4-FFF2-40B4-BE49-F238E27FC236}">
                <a16:creationId xmlns="" xmlns:a16="http://schemas.microsoft.com/office/drawing/2014/main" id="{53A3D64E-E4D2-1B4A-BE73-C9439E7DF54B}"/>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3.pptx" id="{BD22C60B-9D81-44C0-A3F9-67E897C5E883}" vid="{687BE05C-1CC9-436A-B2E1-F304FF0A4F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284</TotalTime>
  <Words>772</Words>
  <Application>Microsoft Office PowerPoint</Application>
  <PresentationFormat>On-screen Show (4:3)</PresentationFormat>
  <Paragraphs>90</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Twinkl SemiBold</vt:lpstr>
      <vt:lpstr>Arial</vt:lpstr>
      <vt:lpstr>Sassoon Infant Rg</vt:lpstr>
      <vt:lpstr>Roboto</vt:lpstr>
      <vt:lpstr>Twinkl</vt:lpstr>
      <vt:lpstr>Tuffy-TTF</vt:lpstr>
      <vt:lpstr>Calibri</vt:lpstr>
      <vt:lpstr>BPreplay</vt:lpstr>
      <vt:lpstr>Office Theme</vt:lpstr>
      <vt:lpstr>PowerPoint Presentation</vt:lpstr>
      <vt:lpstr>PowerPoint Presentation</vt:lpstr>
      <vt:lpstr>PowerPoint Presentation</vt:lpstr>
      <vt:lpstr>The Big Questions</vt:lpstr>
      <vt:lpstr>PowerPoint Presentation</vt:lpstr>
      <vt:lpstr>Reconnecting</vt:lpstr>
      <vt:lpstr>Our Bodies</vt:lpstr>
      <vt:lpstr>Our Bodies</vt:lpstr>
      <vt:lpstr>Our Bodies</vt:lpstr>
      <vt:lpstr>Exploring</vt:lpstr>
      <vt:lpstr>Girls and Boys</vt:lpstr>
      <vt:lpstr>Girls and Boys</vt:lpstr>
      <vt:lpstr>Girls and Boys</vt:lpstr>
      <vt:lpstr>Girls and Boys</vt:lpstr>
      <vt:lpstr>Boys’ Bodies</vt:lpstr>
      <vt:lpstr>Girls’ Bodies</vt:lpstr>
      <vt:lpstr>Private Parts</vt:lpstr>
      <vt:lpstr>PowerPoint Presentation</vt:lpstr>
      <vt:lpstr>Consolidating</vt:lpstr>
      <vt:lpstr>At the Pool </vt:lpstr>
      <vt:lpstr>Reflecting</vt:lpstr>
      <vt:lpstr>Males and Females</vt:lpstr>
      <vt:lpstr>The Big Questions</vt:lpstr>
      <vt:lpstr>The Big Questions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 and Citizenship</dc:title>
  <dc:creator>Joseph Hayward</dc:creator>
  <cp:lastModifiedBy>Libby Wheeler</cp:lastModifiedBy>
  <cp:revision>47</cp:revision>
  <dcterms:created xsi:type="dcterms:W3CDTF">2018-04-11T14:13:13Z</dcterms:created>
  <dcterms:modified xsi:type="dcterms:W3CDTF">2021-03-02T14:20:05Z</dcterms:modified>
</cp:coreProperties>
</file>