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1pPr>
    <a:lvl2pPr marL="0" marR="0" indent="228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2pPr>
    <a:lvl3pPr marL="0" marR="0" indent="457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3pPr>
    <a:lvl4pPr marL="0" marR="0" indent="685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4pPr>
    <a:lvl5pPr marL="0" marR="0" indent="9144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5pPr>
    <a:lvl6pPr marL="0" marR="0" indent="11430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6pPr>
    <a:lvl7pPr marL="0" marR="0" indent="1371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7pPr>
    <a:lvl8pPr marL="0" marR="0" indent="1600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8pPr>
    <a:lvl9pPr marL="0" marR="0" indent="1828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"/>
          <a:ea typeface="Iowan Old Style"/>
          <a:cs typeface="Iowan Old Styl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 b="def" i="def"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/>
          <p:nvPr>
            <p:ph type="body" sz="quarter" idx="13"/>
          </p:nvPr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" name="Title Text"/>
          <p:cNvSpPr/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" name="Body Level One…"/>
          <p:cNvSpPr/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2286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4572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6858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9144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/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“"/>
          <p:cNvSpPr/>
          <p:nvPr/>
        </p:nvSpPr>
        <p:spPr>
          <a:xfrm>
            <a:off x="508000" y="1771650"/>
            <a:ext cx="1697832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i="0" spc="0" sz="2100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02" name="Type a quote here."/>
          <p:cNvSpPr/>
          <p:nvPr>
            <p:ph type="body" sz="quarter" idx="13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03" name="-Johnny Appleseed"/>
          <p:cNvSpPr/>
          <p:nvPr>
            <p:ph type="body" sz="quarter" idx="14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i="1" sz="4800">
                <a:solidFill>
                  <a:srgbClr val="6B6D6D"/>
                </a:solidFill>
              </a:defRPr>
            </a:lvl1pPr>
          </a:lstStyle>
          <a:p>
            <a:pPr/>
            <a:r>
              <a:t>-Johnny Appleseed</a:t>
            </a:r>
          </a:p>
        </p:txBody>
      </p:sp>
      <p:sp>
        <p:nvSpPr>
          <p:cNvPr id="104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Rectangle"/>
          <p:cNvSpPr/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</a:p>
        </p:txBody>
      </p:sp>
      <p:sp>
        <p:nvSpPr>
          <p:cNvPr id="23" name="Line"/>
          <p:cNvSpPr/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Title Text"/>
          <p:cNvSpPr/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/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/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" name="Slide Number"/>
          <p:cNvSpPr/>
          <p:nvPr>
            <p:ph type="sldNum" sz="quarter" idx="2"/>
          </p:nvPr>
        </p:nvSpPr>
        <p:spPr>
          <a:xfrm>
            <a:off x="12083465" y="9189156"/>
            <a:ext cx="309365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Image"/>
          <p:cNvSpPr/>
          <p:nvPr>
            <p:ph type="pic" idx="13"/>
          </p:nvPr>
        </p:nvSpPr>
        <p:spPr>
          <a:xfrm>
            <a:off x="7531100" y="0"/>
            <a:ext cx="54737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2" name="Line"/>
          <p:cNvSpPr/>
          <p:nvPr>
            <p:ph type="body" sz="quarter" idx="14"/>
          </p:nvPr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3" name="Title Text"/>
          <p:cNvSpPr/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4" name="Body Level One…"/>
          <p:cNvSpPr/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3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Image"/>
          <p:cNvSpPr/>
          <p:nvPr>
            <p:ph type="pic" idx="13"/>
          </p:nvPr>
        </p:nvSpPr>
        <p:spPr>
          <a:xfrm>
            <a:off x="0" y="0"/>
            <a:ext cx="64389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2" name="Line"/>
          <p:cNvSpPr/>
          <p:nvPr>
            <p:ph type="body" sz="quarter" idx="14"/>
          </p:nvPr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3" name="Title Text"/>
          <p:cNvSpPr/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4" name="Body Level One…"/>
          <p:cNvSpPr/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Image"/>
          <p:cNvSpPr/>
          <p:nvPr>
            <p:ph type="pic" idx="13"/>
          </p:nvPr>
        </p:nvSpPr>
        <p:spPr>
          <a:xfrm>
            <a:off x="571500" y="571500"/>
            <a:ext cx="7429500" cy="7315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Image"/>
          <p:cNvSpPr/>
          <p:nvPr>
            <p:ph type="pic" sz="quarter" idx="14"/>
          </p:nvPr>
        </p:nvSpPr>
        <p:spPr>
          <a:xfrm>
            <a:off x="8128000" y="5715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Image"/>
          <p:cNvSpPr/>
          <p:nvPr>
            <p:ph type="pic" sz="quarter" idx="15"/>
          </p:nvPr>
        </p:nvSpPr>
        <p:spPr>
          <a:xfrm>
            <a:off x="8128000" y="42926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Body Level One…"/>
          <p:cNvSpPr/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i="1" spc="28" sz="2800"/>
            </a:lvl1pPr>
            <a:lvl2pPr marL="0" indent="228600">
              <a:spcBef>
                <a:spcPts val="1400"/>
              </a:spcBef>
              <a:buSzTx/>
              <a:buFontTx/>
              <a:buNone/>
              <a:defRPr i="1" spc="28" sz="2800"/>
            </a:lvl2pPr>
            <a:lvl3pPr marL="0" indent="457200">
              <a:spcBef>
                <a:spcPts val="1400"/>
              </a:spcBef>
              <a:buSzTx/>
              <a:buFontTx/>
              <a:buNone/>
              <a:defRPr i="1" spc="28" sz="2800"/>
            </a:lvl3pPr>
            <a:lvl4pPr marL="0" indent="685800">
              <a:spcBef>
                <a:spcPts val="1400"/>
              </a:spcBef>
              <a:buSzTx/>
              <a:buFontTx/>
              <a:buNone/>
              <a:defRPr i="1" spc="28" sz="2800"/>
            </a:lvl4pPr>
            <a:lvl5pPr marL="0" indent="914400">
              <a:spcBef>
                <a:spcPts val="1400"/>
              </a:spcBef>
              <a:buSzTx/>
              <a:buFontTx/>
              <a:buNone/>
              <a:defRPr i="1" spc="28"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/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/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/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i="0" spc="0" sz="160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1pPr>
      <a:lvl2pPr marL="9398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2pPr>
      <a:lvl3pPr marL="14097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3pPr>
      <a:lvl4pPr marL="18796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4pPr>
      <a:lvl5pPr marL="23495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5pPr>
      <a:lvl6pPr marL="28194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6pPr>
      <a:lvl7pPr marL="32893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7pPr>
      <a:lvl8pPr marL="37592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8pPr>
      <a:lvl9pPr marL="42291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.tif"/><Relationship Id="rId4" Type="http://schemas.openxmlformats.org/officeDocument/2006/relationships/image" Target="../media/image2.tif"/><Relationship Id="rId5" Type="http://schemas.openxmlformats.org/officeDocument/2006/relationships/image" Target="../media/image3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4.tif"/><Relationship Id="rId4" Type="http://schemas.openxmlformats.org/officeDocument/2006/relationships/image" Target="../media/image13.png"/><Relationship Id="rId5" Type="http://schemas.openxmlformats.org/officeDocument/2006/relationships/image" Target="../media/image5.tif"/><Relationship Id="rId6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94" t="7974" r="116" b="2320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9" name="Rectangle"/>
          <p:cNvSpPr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</a:p>
        </p:txBody>
      </p:sp>
      <p:sp>
        <p:nvSpPr>
          <p:cNvPr id="130" name="Line"/>
          <p:cNvSpPr/>
          <p:nvPr>
            <p:ph type="body" idx="15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1" name="Reading at St stephen'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11495"/>
            </a:lvl1pPr>
          </a:lstStyle>
          <a:p>
            <a:pPr/>
            <a:r>
              <a:t>Reading at St stephen's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257" t="129" r="26205" b="129"/>
          <a:stretch>
            <a:fillRect/>
          </a:stretch>
        </p:blipFill>
        <p:spPr>
          <a:xfrm>
            <a:off x="-1295400" y="304800"/>
            <a:ext cx="6438900" cy="9753600"/>
          </a:xfrm>
          <a:prstGeom prst="rect">
            <a:avLst/>
          </a:prstGeom>
        </p:spPr>
      </p:pic>
      <p:sp>
        <p:nvSpPr>
          <p:cNvPr id="209" name="Line"/>
          <p:cNvSpPr/>
          <p:nvPr>
            <p:ph type="body" idx="14"/>
          </p:nvPr>
        </p:nvSpPr>
        <p:spPr>
          <a:xfrm>
            <a:off x="5702300" y="1401650"/>
            <a:ext cx="5397500" cy="1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0" name="rEading in Year 2"/>
          <p:cNvSpPr/>
          <p:nvPr>
            <p:ph type="title"/>
          </p:nvPr>
        </p:nvSpPr>
        <p:spPr>
          <a:xfrm>
            <a:off x="5731189" y="360641"/>
            <a:ext cx="7055148" cy="865371"/>
          </a:xfrm>
          <a:prstGeom prst="rect">
            <a:avLst/>
          </a:prstGeom>
        </p:spPr>
        <p:txBody>
          <a:bodyPr/>
          <a:lstStyle/>
          <a:p>
            <a:pPr/>
            <a:r>
              <a:t> rEading in Year 2</a:t>
            </a:r>
          </a:p>
        </p:txBody>
      </p:sp>
      <p:sp>
        <p:nvSpPr>
          <p:cNvPr id="211" name="Rich texts  - guided reading"/>
          <p:cNvSpPr/>
          <p:nvPr/>
        </p:nvSpPr>
        <p:spPr>
          <a:xfrm>
            <a:off x="5652665" y="3743285"/>
            <a:ext cx="667742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400" indent="-406400">
              <a:spcBef>
                <a:spcPts val="1800"/>
              </a:spcBef>
              <a:buSzPct val="75000"/>
              <a:buFont typeface="Zapf Dingbats"/>
              <a:buChar char="➤"/>
              <a:defRPr i="0" spc="0"/>
            </a:lvl1pPr>
          </a:lstStyle>
          <a:p>
            <a:pPr/>
            <a:r>
              <a:t> Rich texts  - guided reading</a:t>
            </a:r>
          </a:p>
        </p:txBody>
      </p:sp>
      <p:sp>
        <p:nvSpPr>
          <p:cNvPr id="212" name="Destination Reader type sessions"/>
          <p:cNvSpPr/>
          <p:nvPr/>
        </p:nvSpPr>
        <p:spPr>
          <a:xfrm>
            <a:off x="5601865" y="4641229"/>
            <a:ext cx="705514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400" indent="-406400">
              <a:spcBef>
                <a:spcPts val="1800"/>
              </a:spcBef>
              <a:buSzPct val="75000"/>
              <a:buFont typeface="Zapf Dingbats"/>
              <a:buChar char="➤"/>
              <a:defRPr i="0" spc="0"/>
            </a:lvl1pPr>
          </a:lstStyle>
          <a:p>
            <a:pPr/>
            <a:r>
              <a:t>Destination Reader type sessions</a:t>
            </a:r>
          </a:p>
        </p:txBody>
      </p:sp>
      <p:sp>
        <p:nvSpPr>
          <p:cNvPr id="213" name="Phonics"/>
          <p:cNvSpPr/>
          <p:nvPr/>
        </p:nvSpPr>
        <p:spPr>
          <a:xfrm>
            <a:off x="5731189" y="1742956"/>
            <a:ext cx="705514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400" indent="-406400">
              <a:spcBef>
                <a:spcPts val="1800"/>
              </a:spcBef>
              <a:buSzPct val="75000"/>
              <a:buFont typeface="Zapf Dingbats"/>
              <a:buChar char="➤"/>
              <a:defRPr i="0" spc="0"/>
            </a:lvl1pPr>
          </a:lstStyle>
          <a:p>
            <a:pPr/>
            <a:r>
              <a:t>Phonics</a:t>
            </a:r>
          </a:p>
        </p:txBody>
      </p:sp>
      <p:sp>
        <p:nvSpPr>
          <p:cNvPr id="214" name="Daily Supported Reading"/>
          <p:cNvSpPr/>
          <p:nvPr/>
        </p:nvSpPr>
        <p:spPr>
          <a:xfrm>
            <a:off x="5601865" y="2641520"/>
            <a:ext cx="705514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400" indent="-406400">
              <a:spcBef>
                <a:spcPts val="1800"/>
              </a:spcBef>
              <a:buSzPct val="75000"/>
              <a:buFont typeface="Zapf Dingbats"/>
              <a:buChar char="➤"/>
              <a:defRPr i="0" spc="0"/>
            </a:lvl1pPr>
          </a:lstStyle>
          <a:p>
            <a:pPr/>
            <a:r>
              <a:t> Daily Supported Reading</a:t>
            </a:r>
          </a:p>
        </p:txBody>
      </p:sp>
      <p:sp>
        <p:nvSpPr>
          <p:cNvPr id="215" name="Reading Baskets"/>
          <p:cNvSpPr/>
          <p:nvPr/>
        </p:nvSpPr>
        <p:spPr>
          <a:xfrm>
            <a:off x="5601865" y="5743614"/>
            <a:ext cx="705514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400" indent="-406400">
              <a:spcBef>
                <a:spcPts val="1800"/>
              </a:spcBef>
              <a:buSzPct val="75000"/>
              <a:buFont typeface="Zapf Dingbats"/>
              <a:buChar char="➤"/>
              <a:defRPr i="0" spc="0"/>
            </a:lvl1pPr>
          </a:lstStyle>
          <a:p>
            <a:pPr/>
            <a:r>
              <a:t> Reading Baskets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2"/>
      <p:bldP build="whole" bldLvl="1" animBg="1" rev="0" advAuto="0" spid="211" grpId="3"/>
      <p:bldP build="whole" bldLvl="1" animBg="1" rev="0" advAuto="0" spid="213" grpId="1"/>
      <p:bldP build="whole" bldLvl="1" animBg="1" rev="0" advAuto="0" spid="212" grpId="4"/>
      <p:bldP build="whole" bldLvl="1" animBg="1" rev="0" advAuto="0" spid="215" grpId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257" t="129" r="26205" b="129"/>
          <a:stretch>
            <a:fillRect/>
          </a:stretch>
        </p:blipFill>
        <p:spPr>
          <a:xfrm>
            <a:off x="6870700" y="254000"/>
            <a:ext cx="6438900" cy="9753600"/>
          </a:xfrm>
          <a:prstGeom prst="rect">
            <a:avLst/>
          </a:prstGeom>
        </p:spPr>
      </p:pic>
      <p:sp>
        <p:nvSpPr>
          <p:cNvPr id="218" name="Line"/>
          <p:cNvSpPr/>
          <p:nvPr>
            <p:ph type="body" idx="14"/>
          </p:nvPr>
        </p:nvSpPr>
        <p:spPr>
          <a:xfrm>
            <a:off x="419100" y="1330220"/>
            <a:ext cx="5397500" cy="1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9" name="What is Destination Reader?"/>
          <p:cNvSpPr/>
          <p:nvPr>
            <p:ph type="title"/>
          </p:nvPr>
        </p:nvSpPr>
        <p:spPr>
          <a:xfrm>
            <a:off x="298474" y="400050"/>
            <a:ext cx="5854652" cy="723900"/>
          </a:xfrm>
          <a:prstGeom prst="rect">
            <a:avLst/>
          </a:prstGeom>
        </p:spPr>
        <p:txBody>
          <a:bodyPr/>
          <a:lstStyle>
            <a:lvl1pPr defTabSz="525779">
              <a:spcBef>
                <a:spcPts val="2000"/>
              </a:spcBef>
              <a:defRPr sz="4680"/>
            </a:lvl1pPr>
          </a:lstStyle>
          <a:p>
            <a:pPr/>
            <a:r>
              <a:t>What is Destination Reader?</a:t>
            </a:r>
          </a:p>
        </p:txBody>
      </p:sp>
      <p:sp>
        <p:nvSpPr>
          <p:cNvPr id="220" name="An approach to teaching reading which aims to:"/>
          <p:cNvSpPr/>
          <p:nvPr/>
        </p:nvSpPr>
        <p:spPr>
          <a:xfrm>
            <a:off x="419100" y="904651"/>
            <a:ext cx="5952580" cy="1482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329184" indent="-329184" defTabSz="473201">
              <a:buSzPct val="75000"/>
              <a:buFont typeface="Zapf Dingbats"/>
              <a:buChar char="➤"/>
              <a:defRPr i="0" spc="0" sz="2268"/>
            </a:pPr>
          </a:p>
          <a:p>
            <a:pPr defTabSz="473201">
              <a:defRPr i="0" spc="0" sz="2268"/>
            </a:pPr>
            <a:r>
              <a:t>An approach to teaching reading which aims to:</a:t>
            </a:r>
          </a:p>
        </p:txBody>
      </p:sp>
      <p:sp>
        <p:nvSpPr>
          <p:cNvPr id="221" name="Foster a life-long love of reading"/>
          <p:cNvSpPr/>
          <p:nvPr/>
        </p:nvSpPr>
        <p:spPr>
          <a:xfrm>
            <a:off x="413915" y="2601822"/>
            <a:ext cx="562377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400" indent="-406400">
              <a:spcBef>
                <a:spcPts val="1800"/>
              </a:spcBef>
              <a:buSzPct val="75000"/>
              <a:buFont typeface="Zapf Dingbats"/>
              <a:buChar char="➤"/>
              <a:defRPr i="0" spc="0"/>
            </a:lvl1pPr>
          </a:lstStyle>
          <a:p>
            <a:pPr/>
            <a:r>
              <a:t>Foster a life-long love of reading</a:t>
            </a:r>
          </a:p>
        </p:txBody>
      </p:sp>
      <p:sp>
        <p:nvSpPr>
          <p:cNvPr id="222" name="Develop a consistent approach to the teaching of reading across KS2"/>
          <p:cNvSpPr/>
          <p:nvPr/>
        </p:nvSpPr>
        <p:spPr>
          <a:xfrm>
            <a:off x="351044" y="3492095"/>
            <a:ext cx="7055149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400" indent="-406400">
              <a:spcBef>
                <a:spcPts val="1800"/>
              </a:spcBef>
              <a:buSzPct val="75000"/>
              <a:buFont typeface="Zapf Dingbats"/>
              <a:buChar char="➤"/>
              <a:defRPr i="0" spc="0"/>
            </a:lvl1pPr>
          </a:lstStyle>
          <a:p>
            <a:pPr/>
            <a:r>
              <a:t>Develop a consistent approach to the teaching of reading across KS2</a:t>
            </a:r>
          </a:p>
        </p:txBody>
      </p:sp>
      <p:sp>
        <p:nvSpPr>
          <p:cNvPr id="223" name="To have a consistent approach to developing vocabulary"/>
          <p:cNvSpPr/>
          <p:nvPr/>
        </p:nvSpPr>
        <p:spPr>
          <a:xfrm>
            <a:off x="284491" y="6778826"/>
            <a:ext cx="7055148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400" indent="-406400">
              <a:spcBef>
                <a:spcPts val="1800"/>
              </a:spcBef>
              <a:buSzPct val="75000"/>
              <a:buFont typeface="Zapf Dingbats"/>
              <a:buChar char="➤"/>
              <a:defRPr i="0" spc="0"/>
            </a:lvl1pPr>
          </a:lstStyle>
          <a:p>
            <a:pPr/>
            <a:r>
              <a:t> To have a consistent approach to developing vocabulary</a:t>
            </a:r>
          </a:p>
        </p:txBody>
      </p:sp>
      <p:sp>
        <p:nvSpPr>
          <p:cNvPr id="224" name="To read for purpose across the curriculum"/>
          <p:cNvSpPr/>
          <p:nvPr/>
        </p:nvSpPr>
        <p:spPr>
          <a:xfrm>
            <a:off x="376444" y="5702704"/>
            <a:ext cx="7055149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400" indent="-406400">
              <a:spcBef>
                <a:spcPts val="1800"/>
              </a:spcBef>
              <a:buSzPct val="75000"/>
              <a:buFont typeface="Zapf Dingbats"/>
              <a:buChar char="➤"/>
              <a:defRPr i="0" spc="0"/>
            </a:lvl1pPr>
          </a:lstStyle>
          <a:p>
            <a:pPr/>
            <a:r>
              <a:t>To read for purpose across the curriculum</a:t>
            </a:r>
          </a:p>
        </p:txBody>
      </p:sp>
      <p:sp>
        <p:nvSpPr>
          <p:cNvPr id="225" name="To provide a robust assessment approach, centred on a formative assessment"/>
          <p:cNvSpPr/>
          <p:nvPr/>
        </p:nvSpPr>
        <p:spPr>
          <a:xfrm>
            <a:off x="284491" y="7874403"/>
            <a:ext cx="7055148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400" indent="-406400">
              <a:spcBef>
                <a:spcPts val="1800"/>
              </a:spcBef>
              <a:buSzPct val="75000"/>
              <a:buFont typeface="Zapf Dingbats"/>
              <a:buChar char="➤"/>
              <a:defRPr i="0" spc="0"/>
            </a:lvl1pPr>
          </a:lstStyle>
          <a:p>
            <a:pPr/>
            <a:r>
              <a:t> To provide a robust assessment approach, centred on a formative assessment</a:t>
            </a:r>
          </a:p>
        </p:txBody>
      </p:sp>
      <p:sp>
        <p:nvSpPr>
          <p:cNvPr id="226" name="To guide teachers on best practice in teaching reading"/>
          <p:cNvSpPr/>
          <p:nvPr/>
        </p:nvSpPr>
        <p:spPr>
          <a:xfrm>
            <a:off x="376444" y="4597400"/>
            <a:ext cx="7055149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400" indent="-406400">
              <a:spcBef>
                <a:spcPts val="1800"/>
              </a:spcBef>
              <a:buSzPct val="75000"/>
              <a:buFont typeface="Zapf Dingbats"/>
              <a:buChar char="➤"/>
              <a:defRPr i="0" spc="0"/>
            </a:lvl1pPr>
          </a:lstStyle>
          <a:p>
            <a:pPr/>
            <a:r>
              <a:t>To guide teachers on best practice in teaching reading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1"/>
      <p:bldP build="whole" bldLvl="1" animBg="1" rev="0" advAuto="0" spid="221" grpId="2"/>
      <p:bldP build="whole" bldLvl="1" animBg="1" rev="0" advAuto="0" spid="223" grpId="6"/>
      <p:bldP build="whole" bldLvl="1" animBg="1" rev="0" advAuto="0" spid="225" grpId="7"/>
      <p:bldP build="whole" bldLvl="1" animBg="1" rev="0" advAuto="0" spid="224" grpId="5"/>
      <p:bldP build="whole" bldLvl="1" animBg="1" rev="0" advAuto="0" spid="226" grpId="4"/>
      <p:bldP build="whole" bldLvl="1" animBg="1" rev="0" advAuto="0" spid="222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trategies"/>
          <p:cNvSpPr/>
          <p:nvPr/>
        </p:nvSpPr>
        <p:spPr>
          <a:xfrm>
            <a:off x="840640" y="577477"/>
            <a:ext cx="2713885" cy="609601"/>
          </a:xfrm>
          <a:prstGeom prst="rect">
            <a:avLst/>
          </a:prstGeom>
          <a:solidFill>
            <a:schemeClr val="accent3">
              <a:hueOff val="278599"/>
              <a:satOff val="19149"/>
              <a:lumOff val="6862"/>
            </a:scheme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/>
            </a:lvl1pPr>
          </a:lstStyle>
          <a:p>
            <a:pPr/>
            <a:r>
              <a:t>Strategies</a:t>
            </a:r>
          </a:p>
        </p:txBody>
      </p:sp>
      <p:sp>
        <p:nvSpPr>
          <p:cNvPr id="229" name="Language Stems"/>
          <p:cNvSpPr/>
          <p:nvPr/>
        </p:nvSpPr>
        <p:spPr>
          <a:xfrm>
            <a:off x="7897914" y="485524"/>
            <a:ext cx="2713886" cy="609601"/>
          </a:xfrm>
          <a:prstGeom prst="rect">
            <a:avLst/>
          </a:prstGeom>
          <a:solidFill>
            <a:schemeClr val="accent6">
              <a:satOff val="8287"/>
              <a:lumOff val="15152"/>
            </a:scheme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Language Stems</a:t>
            </a:r>
          </a:p>
        </p:txBody>
      </p:sp>
      <p:pic>
        <p:nvPicPr>
          <p:cNvPr id="23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4100" y="1238250"/>
            <a:ext cx="5676900" cy="805180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Predicting"/>
          <p:cNvSpPr/>
          <p:nvPr/>
        </p:nvSpPr>
        <p:spPr>
          <a:xfrm>
            <a:off x="845425" y="1387212"/>
            <a:ext cx="412346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Predicting</a:t>
            </a:r>
          </a:p>
        </p:txBody>
      </p:sp>
      <p:sp>
        <p:nvSpPr>
          <p:cNvPr id="232" name="Asking Questions"/>
          <p:cNvSpPr/>
          <p:nvPr/>
        </p:nvSpPr>
        <p:spPr>
          <a:xfrm>
            <a:off x="845425" y="2493830"/>
            <a:ext cx="412346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Asking Questions</a:t>
            </a:r>
          </a:p>
        </p:txBody>
      </p:sp>
      <p:sp>
        <p:nvSpPr>
          <p:cNvPr id="233" name="Clarifying"/>
          <p:cNvSpPr/>
          <p:nvPr/>
        </p:nvSpPr>
        <p:spPr>
          <a:xfrm>
            <a:off x="845425" y="3478267"/>
            <a:ext cx="412346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Clarifying</a:t>
            </a:r>
          </a:p>
        </p:txBody>
      </p:sp>
      <p:sp>
        <p:nvSpPr>
          <p:cNvPr id="234" name="Summarising"/>
          <p:cNvSpPr/>
          <p:nvPr/>
        </p:nvSpPr>
        <p:spPr>
          <a:xfrm>
            <a:off x="845425" y="4462703"/>
            <a:ext cx="412346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Summarising</a:t>
            </a:r>
          </a:p>
        </p:txBody>
      </p:sp>
      <p:sp>
        <p:nvSpPr>
          <p:cNvPr id="235" name="Inferring"/>
          <p:cNvSpPr/>
          <p:nvPr/>
        </p:nvSpPr>
        <p:spPr>
          <a:xfrm>
            <a:off x="845425" y="5447139"/>
            <a:ext cx="412346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Inferring</a:t>
            </a:r>
          </a:p>
        </p:txBody>
      </p:sp>
      <p:sp>
        <p:nvSpPr>
          <p:cNvPr id="236" name="Evaluating"/>
          <p:cNvSpPr/>
          <p:nvPr/>
        </p:nvSpPr>
        <p:spPr>
          <a:xfrm>
            <a:off x="845425" y="6668026"/>
            <a:ext cx="412346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Evaluating</a:t>
            </a:r>
          </a:p>
        </p:txBody>
      </p:sp>
      <p:sp>
        <p:nvSpPr>
          <p:cNvPr id="237" name="Making Connections"/>
          <p:cNvSpPr/>
          <p:nvPr/>
        </p:nvSpPr>
        <p:spPr>
          <a:xfrm>
            <a:off x="845425" y="7888913"/>
            <a:ext cx="412346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Making Connections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83" t="978" r="579" b="30723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242" name="Keeping Children on Track…"/>
          <p:cNvGrpSpPr/>
          <p:nvPr/>
        </p:nvGrpSpPr>
        <p:grpSpPr>
          <a:xfrm>
            <a:off x="4719520" y="289493"/>
            <a:ext cx="3798830" cy="2952564"/>
            <a:chOff x="0" y="0"/>
            <a:chExt cx="3798828" cy="2952562"/>
          </a:xfrm>
        </p:grpSpPr>
        <p:sp>
          <p:nvSpPr>
            <p:cNvPr id="241" name="Keeping Children on Track…"/>
            <p:cNvSpPr/>
            <p:nvPr/>
          </p:nvSpPr>
          <p:spPr>
            <a:xfrm>
              <a:off x="53881" y="53881"/>
              <a:ext cx="3691067" cy="28448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b="1" spc="36" sz="3600"/>
              </a:pPr>
              <a:r>
                <a:t>Keeping Children on Track </a:t>
              </a:r>
            </a:p>
            <a:p>
              <a:pPr algn="ctr">
                <a:defRPr b="1" spc="36" sz="3600"/>
              </a:pPr>
              <a:r>
                <a:t>With Their Reading</a:t>
              </a:r>
            </a:p>
          </p:txBody>
        </p:sp>
        <p:pic>
          <p:nvPicPr>
            <p:cNvPr id="240" name="Keeping Children on Track…" descr="Keeping Children on Track…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798830" cy="2952564"/>
            </a:xfrm>
            <a:prstGeom prst="rect">
              <a:avLst/>
            </a:prstGeom>
            <a:effectLst/>
          </p:spPr>
        </p:pic>
      </p:grpSp>
      <p:grpSp>
        <p:nvGrpSpPr>
          <p:cNvPr id="245" name="Summative and Formative Assessments…"/>
          <p:cNvGrpSpPr/>
          <p:nvPr/>
        </p:nvGrpSpPr>
        <p:grpSpPr>
          <a:xfrm>
            <a:off x="467048" y="371568"/>
            <a:ext cx="4010619" cy="9010464"/>
            <a:chOff x="0" y="0"/>
            <a:chExt cx="4010617" cy="9010463"/>
          </a:xfrm>
        </p:grpSpPr>
        <p:sp>
          <p:nvSpPr>
            <p:cNvPr id="244" name="Summative and Formative Assessments…"/>
            <p:cNvSpPr/>
            <p:nvPr/>
          </p:nvSpPr>
          <p:spPr>
            <a:xfrm>
              <a:off x="53881" y="53881"/>
              <a:ext cx="3902856" cy="89027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b="1" spc="24" sz="2400"/>
              </a:pPr>
              <a:r>
                <a:t>Summative and Formative Assessments</a:t>
              </a:r>
            </a:p>
            <a:p>
              <a:pPr>
                <a:defRPr b="1" spc="24" sz="2400"/>
              </a:pPr>
              <a:r>
                <a:t>EYFS</a:t>
              </a:r>
            </a:p>
            <a:p>
              <a:pPr>
                <a:defRPr spc="24" sz="2400"/>
              </a:pPr>
              <a:r>
                <a:t>1:1 Reading regularly</a:t>
              </a:r>
            </a:p>
            <a:p>
              <a:pPr>
                <a:defRPr b="1" spc="24" sz="2400"/>
              </a:pPr>
              <a:r>
                <a:t>KS1</a:t>
              </a:r>
            </a:p>
            <a:p>
              <a:pPr marL="411162" indent="-411162">
                <a:buSzPct val="75000"/>
                <a:buFont typeface="Zapf Dingbats"/>
                <a:buChar char="•"/>
                <a:defRPr spc="24" sz="2400"/>
              </a:pPr>
              <a:r>
                <a:t>Listening to them read 1:1 or in a group setting</a:t>
              </a:r>
            </a:p>
            <a:p>
              <a:pPr marL="411162" indent="-411162">
                <a:buSzPct val="75000"/>
                <a:buFont typeface="Zapf Dingbats"/>
                <a:buChar char="•"/>
                <a:defRPr spc="24" sz="2400"/>
              </a:pPr>
              <a:r>
                <a:t>Yr2 upwards Reading Assessment on a termly basis</a:t>
              </a:r>
            </a:p>
            <a:p>
              <a:pPr>
                <a:defRPr b="1" spc="24" sz="2400"/>
              </a:pPr>
              <a:r>
                <a:t>KS2</a:t>
              </a:r>
            </a:p>
            <a:p>
              <a:pPr marL="411162" indent="-411162">
                <a:buSzPct val="75000"/>
                <a:buFont typeface="Zapf Dingbats"/>
                <a:buChar char="•"/>
                <a:defRPr spc="24" sz="2400"/>
              </a:pPr>
              <a:r>
                <a:t>Reading Albums: sets targets, monitors and review’s progress; </a:t>
              </a:r>
            </a:p>
            <a:p>
              <a:pPr marL="411162" indent="-411162">
                <a:buSzPct val="75000"/>
                <a:buFont typeface="Zapf Dingbats"/>
                <a:buChar char="•"/>
                <a:defRPr spc="24" sz="2400"/>
              </a:pPr>
              <a:r>
                <a:t>1:1 reading for targeted children</a:t>
              </a:r>
            </a:p>
            <a:p>
              <a:pPr marL="411162" indent="-411162">
                <a:buSzPct val="75000"/>
                <a:buFont typeface="Zapf Dingbats"/>
                <a:buChar char="•"/>
                <a:defRPr spc="24" sz="2400"/>
              </a:pPr>
              <a:r>
                <a:t>Termly reading assessment</a:t>
              </a:r>
            </a:p>
          </p:txBody>
        </p:sp>
        <p:pic>
          <p:nvPicPr>
            <p:cNvPr id="243" name="Summative and Formative Assessments…" descr="Summative and Formative Assessments…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10618" cy="9010464"/>
            </a:xfrm>
            <a:prstGeom prst="rect">
              <a:avLst/>
            </a:prstGeom>
            <a:effectLst/>
          </p:spPr>
        </p:pic>
      </p:grpSp>
      <p:grpSp>
        <p:nvGrpSpPr>
          <p:cNvPr id="248" name="Enrichment Activities…"/>
          <p:cNvGrpSpPr/>
          <p:nvPr/>
        </p:nvGrpSpPr>
        <p:grpSpPr>
          <a:xfrm>
            <a:off x="8760202" y="564736"/>
            <a:ext cx="4170270" cy="6203765"/>
            <a:chOff x="0" y="0"/>
            <a:chExt cx="4170268" cy="6203763"/>
          </a:xfrm>
        </p:grpSpPr>
        <p:sp>
          <p:nvSpPr>
            <p:cNvPr id="247" name="Enrichment Activities…"/>
            <p:cNvSpPr/>
            <p:nvPr/>
          </p:nvSpPr>
          <p:spPr>
            <a:xfrm>
              <a:off x="53881" y="53881"/>
              <a:ext cx="4062507" cy="60960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1"/>
              </a:pPr>
              <a:r>
                <a:t> Enrichment Activities</a:t>
              </a:r>
            </a:p>
            <a:p>
              <a:pPr>
                <a:defRPr spc="24" sz="2400"/>
              </a:pPr>
              <a:r>
                <a:t>• Book Fairs</a:t>
              </a:r>
            </a:p>
            <a:p>
              <a:pPr>
                <a:defRPr spc="24" sz="2400"/>
              </a:pPr>
              <a:r>
                <a:t>• Trip to the library</a:t>
              </a:r>
            </a:p>
            <a:p>
              <a:pPr marL="411162" indent="-411162">
                <a:buSzPct val="75000"/>
                <a:buFont typeface="Zapf Dingbats"/>
                <a:buChar char="•"/>
                <a:defRPr spc="24" sz="2400"/>
              </a:pPr>
              <a:r>
                <a:t>World Book Day and other reading events</a:t>
              </a:r>
            </a:p>
            <a:p>
              <a:pPr marL="411162" indent="-411162">
                <a:buSzPct val="75000"/>
                <a:buFont typeface="Zapf Dingbats"/>
                <a:buChar char="•"/>
                <a:defRPr spc="24" sz="2400"/>
              </a:pPr>
              <a:r>
                <a:t>Reading Mornings in which parents are invited to read to with child/ class</a:t>
              </a:r>
            </a:p>
            <a:p>
              <a:pPr marL="411162" indent="-411162">
                <a:buSzPct val="75000"/>
                <a:buFont typeface="Zapf Dingbats"/>
                <a:buChar char="•"/>
                <a:defRPr spc="24" sz="2400"/>
              </a:pPr>
              <a:r>
                <a:t>Reading assemblies</a:t>
              </a:r>
            </a:p>
            <a:p>
              <a:pPr marL="411162" indent="-411162">
                <a:buSzPct val="75000"/>
                <a:buFont typeface="Zapf Dingbats"/>
                <a:buChar char="•"/>
                <a:defRPr spc="24" sz="2400"/>
              </a:pPr>
              <a:r>
                <a:t>Reading Challenges</a:t>
              </a:r>
            </a:p>
          </p:txBody>
        </p:sp>
        <p:pic>
          <p:nvPicPr>
            <p:cNvPr id="246" name="Enrichment Activities…" descr="Enrichment Activities…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4170270" cy="6203764"/>
            </a:xfrm>
            <a:prstGeom prst="rect">
              <a:avLst/>
            </a:prstGeom>
            <a:effectLst/>
          </p:spPr>
        </p:pic>
      </p:grpSp>
      <p:grpSp>
        <p:nvGrpSpPr>
          <p:cNvPr id="251" name="Supporting those who are more challenged with their reading…"/>
          <p:cNvGrpSpPr/>
          <p:nvPr/>
        </p:nvGrpSpPr>
        <p:grpSpPr>
          <a:xfrm>
            <a:off x="4649861" y="3508262"/>
            <a:ext cx="3938147" cy="6203765"/>
            <a:chOff x="0" y="0"/>
            <a:chExt cx="3938146" cy="6203763"/>
          </a:xfrm>
        </p:grpSpPr>
        <p:sp>
          <p:nvSpPr>
            <p:cNvPr id="250" name="Supporting those who are more challenged with their reading…"/>
            <p:cNvSpPr/>
            <p:nvPr/>
          </p:nvSpPr>
          <p:spPr>
            <a:xfrm>
              <a:off x="53881" y="53881"/>
              <a:ext cx="3830385" cy="60960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b="1" spc="24" sz="2400"/>
              </a:pPr>
              <a:r>
                <a:t>Supporting those who are more challenged with their reading</a:t>
              </a:r>
            </a:p>
            <a:p>
              <a:pPr>
                <a:defRPr b="1" spc="24" sz="2400"/>
              </a:pPr>
              <a:r>
                <a:t>KS1</a:t>
              </a:r>
            </a:p>
            <a:p>
              <a:pPr marL="411162" indent="-411162">
                <a:buSzPct val="75000"/>
                <a:buFont typeface="Zapf Dingbats"/>
                <a:buChar char="•"/>
                <a:defRPr spc="24" sz="2400"/>
              </a:pPr>
              <a:r>
                <a:t>Lexia Programme</a:t>
              </a:r>
            </a:p>
            <a:p>
              <a:pPr marL="411162" indent="-411162">
                <a:buSzPct val="75000"/>
                <a:buFont typeface="Zapf Dingbats"/>
                <a:buChar char="•"/>
                <a:defRPr spc="24" sz="2400"/>
              </a:pPr>
              <a:r>
                <a:t>Additional phonics support</a:t>
              </a:r>
            </a:p>
            <a:p>
              <a:pPr marL="411162" indent="-411162">
                <a:buSzPct val="75000"/>
                <a:buFont typeface="Zapf Dingbats"/>
                <a:buChar char="•"/>
                <a:defRPr spc="24" sz="2400"/>
              </a:pPr>
              <a:r>
                <a:t>Listening to child read  on  a more regular 1:1 basis</a:t>
              </a:r>
            </a:p>
            <a:p>
              <a:pPr marL="411162" indent="-411162">
                <a:buSzPct val="75000"/>
                <a:buFont typeface="Zapf Dingbats"/>
                <a:buChar char="•"/>
                <a:defRPr spc="24" sz="2400"/>
              </a:pPr>
              <a:r>
                <a:t>Screening programme which pinpoints areas for support</a:t>
              </a:r>
            </a:p>
          </p:txBody>
        </p:sp>
        <p:pic>
          <p:nvPicPr>
            <p:cNvPr id="249" name="Supporting those who are more challenged with their reading…" descr="Supporting those who are more challenged with their reading…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3938148" cy="620376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1" grpId="3"/>
      <p:bldP build="whole" bldLvl="1" animBg="1" rev="0" advAuto="0" spid="248" grpId="4"/>
      <p:bldP build="whole" bldLvl="1" animBg="1" rev="0" advAuto="0" spid="245" grpId="2"/>
      <p:bldP build="whole" bldLvl="1" animBg="1" rev="0" advAuto="0" spid="24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257" t="129" r="26205" b="129"/>
          <a:stretch>
            <a:fillRect/>
          </a:stretch>
        </p:blipFill>
        <p:spPr>
          <a:xfrm>
            <a:off x="6731000" y="0"/>
            <a:ext cx="6438900" cy="9753600"/>
          </a:xfrm>
          <a:prstGeom prst="rect">
            <a:avLst/>
          </a:prstGeom>
        </p:spPr>
      </p:pic>
      <p:sp>
        <p:nvSpPr>
          <p:cNvPr id="254" name="Line"/>
          <p:cNvSpPr/>
          <p:nvPr>
            <p:ph type="body" idx="14"/>
          </p:nvPr>
        </p:nvSpPr>
        <p:spPr>
          <a:xfrm>
            <a:off x="419100" y="1330220"/>
            <a:ext cx="5397500" cy="1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5" name="Supporting Your child"/>
          <p:cNvSpPr/>
          <p:nvPr>
            <p:ph type="title"/>
          </p:nvPr>
        </p:nvSpPr>
        <p:spPr>
          <a:xfrm>
            <a:off x="626814" y="412750"/>
            <a:ext cx="5854651" cy="723900"/>
          </a:xfrm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Supporting Your child</a:t>
            </a:r>
          </a:p>
        </p:txBody>
      </p:sp>
      <p:sp>
        <p:nvSpPr>
          <p:cNvPr id="256" name="Read to and with your child"/>
          <p:cNvSpPr/>
          <p:nvPr/>
        </p:nvSpPr>
        <p:spPr>
          <a:xfrm>
            <a:off x="115465" y="1282700"/>
            <a:ext cx="491222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400" indent="-406400">
              <a:spcBef>
                <a:spcPts val="1800"/>
              </a:spcBef>
              <a:buSzPct val="75000"/>
              <a:buFont typeface="Zapf Dingbats"/>
              <a:buChar char="➤"/>
              <a:defRPr i="0" spc="0"/>
            </a:lvl1pPr>
          </a:lstStyle>
          <a:p>
            <a:pPr/>
            <a:r>
              <a:t>Read to and with your child</a:t>
            </a:r>
          </a:p>
        </p:txBody>
      </p:sp>
      <p:sp>
        <p:nvSpPr>
          <p:cNvPr id="257" name="Engage in discussion with your child about what they have read or has been read to them"/>
          <p:cNvSpPr/>
          <p:nvPr/>
        </p:nvSpPr>
        <p:spPr>
          <a:xfrm>
            <a:off x="102765" y="4790791"/>
            <a:ext cx="6714581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400" indent="-406400">
              <a:spcBef>
                <a:spcPts val="1800"/>
              </a:spcBef>
              <a:buSzPct val="75000"/>
              <a:buFont typeface="Zapf Dingbats"/>
              <a:buChar char="➤"/>
              <a:defRPr i="0" spc="0"/>
            </a:lvl1pPr>
          </a:lstStyle>
          <a:p>
            <a:pPr/>
            <a:r>
              <a:t>Engage in discussion with your child about what they have read or has been read to them</a:t>
            </a:r>
          </a:p>
        </p:txBody>
      </p:sp>
      <p:sp>
        <p:nvSpPr>
          <p:cNvPr id="258" name="Be a good role model - read alongside them"/>
          <p:cNvSpPr/>
          <p:nvPr/>
        </p:nvSpPr>
        <p:spPr>
          <a:xfrm>
            <a:off x="153565" y="8417227"/>
            <a:ext cx="7055149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400" indent="-406400">
              <a:spcBef>
                <a:spcPts val="1800"/>
              </a:spcBef>
              <a:buSzPct val="75000"/>
              <a:buFont typeface="Zapf Dingbats"/>
              <a:buChar char="➤"/>
              <a:defRPr i="0" spc="0"/>
            </a:lvl1pPr>
          </a:lstStyle>
          <a:p>
            <a:pPr/>
            <a:r>
              <a:t>Be a good role model - read alongside them</a:t>
            </a:r>
          </a:p>
        </p:txBody>
      </p:sp>
      <p:sp>
        <p:nvSpPr>
          <p:cNvPr id="259" name="Actively listen to your child as they read"/>
          <p:cNvSpPr/>
          <p:nvPr/>
        </p:nvSpPr>
        <p:spPr>
          <a:xfrm>
            <a:off x="96415" y="1935597"/>
            <a:ext cx="6042870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400" indent="-406400">
              <a:spcBef>
                <a:spcPts val="1800"/>
              </a:spcBef>
              <a:buSzPct val="75000"/>
              <a:buFont typeface="Zapf Dingbats"/>
              <a:buChar char="➤"/>
              <a:defRPr i="0" spc="0"/>
            </a:lvl1pPr>
          </a:lstStyle>
          <a:p>
            <a:pPr/>
            <a:r>
              <a:t>Actively listen to your child as they read</a:t>
            </a:r>
          </a:p>
        </p:txBody>
      </p:sp>
      <p:sp>
        <p:nvSpPr>
          <p:cNvPr id="260" name="Encourage your child to read a range of material - poetry, fiction,  plays, biographies, non- fiction"/>
          <p:cNvSpPr/>
          <p:nvPr/>
        </p:nvSpPr>
        <p:spPr>
          <a:xfrm>
            <a:off x="116135" y="3071094"/>
            <a:ext cx="6219330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400" indent="-406400">
              <a:spcBef>
                <a:spcPts val="1800"/>
              </a:spcBef>
              <a:buSzPct val="75000"/>
              <a:buFont typeface="Zapf Dingbats"/>
              <a:buChar char="➤"/>
              <a:defRPr i="0" spc="0"/>
            </a:lvl1pPr>
          </a:lstStyle>
          <a:p>
            <a:pPr/>
            <a:r>
              <a:t>Encourage your child to read a range of material - poetry, fiction,  plays, biographies, non- fiction</a:t>
            </a:r>
          </a:p>
        </p:txBody>
      </p:sp>
      <p:sp>
        <p:nvSpPr>
          <p:cNvPr id="261" name="Take them to the library or bookshop"/>
          <p:cNvSpPr/>
          <p:nvPr/>
        </p:nvSpPr>
        <p:spPr>
          <a:xfrm>
            <a:off x="153565" y="6612665"/>
            <a:ext cx="705514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400" indent="-406400">
              <a:spcBef>
                <a:spcPts val="1800"/>
              </a:spcBef>
              <a:buSzPct val="75000"/>
              <a:buFont typeface="Zapf Dingbats"/>
              <a:buChar char="➤"/>
              <a:defRPr i="0" spc="0"/>
            </a:lvl1pPr>
          </a:lstStyle>
          <a:p>
            <a:pPr/>
            <a:r>
              <a:t>Take them to the library or bookshop</a:t>
            </a:r>
          </a:p>
        </p:txBody>
      </p:sp>
      <p:sp>
        <p:nvSpPr>
          <p:cNvPr id="262" name="Tell them stories; let them re-tell a story"/>
          <p:cNvSpPr/>
          <p:nvPr/>
        </p:nvSpPr>
        <p:spPr>
          <a:xfrm>
            <a:off x="102765" y="7469338"/>
            <a:ext cx="6714581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400" indent="-406400">
              <a:spcBef>
                <a:spcPts val="1800"/>
              </a:spcBef>
              <a:buSzPct val="75000"/>
              <a:buFont typeface="Zapf Dingbats"/>
              <a:buChar char="➤"/>
              <a:defRPr i="0" spc="0"/>
            </a:lvl1pPr>
          </a:lstStyle>
          <a:p>
            <a:pPr/>
            <a:r>
              <a:t>Tell them stories; let them re-tell a story</a:t>
            </a:r>
          </a:p>
        </p:txBody>
      </p:sp>
      <p:sp>
        <p:nvSpPr>
          <p:cNvPr id="263" name="Make reading a regular activity in your home"/>
          <p:cNvSpPr/>
          <p:nvPr/>
        </p:nvSpPr>
        <p:spPr>
          <a:xfrm>
            <a:off x="7888089" y="1800120"/>
            <a:ext cx="3680222" cy="1549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400" indent="-406400">
              <a:spcBef>
                <a:spcPts val="1800"/>
              </a:spcBef>
              <a:buSzPct val="75000"/>
              <a:buFont typeface="Zapf Dingbats"/>
              <a:buChar char="➤"/>
              <a:defRPr i="0" spc="0"/>
            </a:lvl1pPr>
          </a:lstStyle>
          <a:p>
            <a:pPr/>
            <a:r>
              <a:t>Make reading a regular activity in your home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8" grpId="7"/>
      <p:bldP build="whole" bldLvl="1" animBg="1" rev="0" advAuto="0" spid="260" grpId="3"/>
      <p:bldP build="whole" bldLvl="1" animBg="1" rev="0" advAuto="0" spid="256" grpId="1"/>
      <p:bldP build="whole" bldLvl="1" animBg="1" rev="0" advAuto="0" spid="257" grpId="4"/>
      <p:bldP build="whole" bldLvl="1" animBg="1" rev="0" advAuto="0" spid="262" grpId="6"/>
      <p:bldP build="whole" bldLvl="1" animBg="1" rev="0" advAuto="0" spid="261" grpId="5"/>
      <p:bldP build="whole" bldLvl="1" animBg="1" rev="0" advAuto="0" spid="259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4155" t="129" r="9870" b="12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4" name="Line"/>
          <p:cNvSpPr/>
          <p:nvPr>
            <p:ph type="body" idx="14"/>
          </p:nvPr>
        </p:nvSpPr>
        <p:spPr>
          <a:xfrm flipV="1">
            <a:off x="812800" y="3276598"/>
            <a:ext cx="6451600" cy="3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5" name="The…"/>
          <p:cNvSpPr/>
          <p:nvPr>
            <p:ph type="title"/>
          </p:nvPr>
        </p:nvSpPr>
        <p:spPr>
          <a:xfrm>
            <a:off x="685799" y="-596900"/>
            <a:ext cx="6451601" cy="3911948"/>
          </a:xfrm>
          <a:prstGeom prst="rect">
            <a:avLst/>
          </a:prstGeom>
        </p:spPr>
        <p:txBody>
          <a:bodyPr/>
          <a:lstStyle/>
          <a:p>
            <a:pPr defTabSz="362204">
              <a:defRPr sz="7502"/>
            </a:pPr>
          </a:p>
          <a:p>
            <a:pPr defTabSz="362204">
              <a:defRPr sz="7502"/>
            </a:pPr>
            <a:r>
              <a:t>The</a:t>
            </a:r>
          </a:p>
          <a:p>
            <a:pPr defTabSz="362204">
              <a:defRPr sz="7502"/>
            </a:pPr>
            <a:r>
              <a:t>Importance of </a:t>
            </a:r>
          </a:p>
          <a:p>
            <a:pPr defTabSz="362204">
              <a:defRPr sz="7502"/>
            </a:pPr>
            <a:r>
              <a:t>Reading</a:t>
            </a:r>
          </a:p>
        </p:txBody>
      </p:sp>
      <p:sp>
        <p:nvSpPr>
          <p:cNvPr id="136" name="All pupils should be encouraged to read widely across both fiction and non-fiction to:…"/>
          <p:cNvSpPr/>
          <p:nvPr>
            <p:ph type="body" sz="half" idx="1"/>
          </p:nvPr>
        </p:nvSpPr>
        <p:spPr>
          <a:xfrm>
            <a:off x="444499" y="3613150"/>
            <a:ext cx="6451601" cy="5746899"/>
          </a:xfrm>
          <a:prstGeom prst="rect">
            <a:avLst/>
          </a:prstGeom>
        </p:spPr>
        <p:txBody>
          <a:bodyPr/>
          <a:lstStyle/>
          <a:p>
            <a:pPr algn="l" defTabSz="196596">
              <a:lnSpc>
                <a:spcPct val="100000"/>
              </a:lnSpc>
              <a:spcBef>
                <a:spcPts val="200"/>
              </a:spcBef>
              <a:defRPr b="1" i="0" sz="2752">
                <a:solidFill>
                  <a:srgbClr val="344855"/>
                </a:solidFill>
              </a:defRPr>
            </a:pPr>
            <a:r>
              <a:t>All pupils should be encouraged to read widely across both fiction and non-fiction to:</a:t>
            </a:r>
          </a:p>
          <a:p>
            <a:pPr marL="147447" indent="-147447" algn="l" defTabSz="196596">
              <a:lnSpc>
                <a:spcPct val="100000"/>
              </a:lnSpc>
              <a:spcBef>
                <a:spcPts val="200"/>
              </a:spcBef>
              <a:buSzPct val="100000"/>
              <a:buFont typeface="Arial"/>
              <a:buChar char="•"/>
              <a:defRPr i="0" sz="2752">
                <a:solidFill>
                  <a:srgbClr val="344855"/>
                </a:solidFill>
              </a:defRPr>
            </a:pPr>
            <a:r>
              <a:t>Develop their knowledge of themselves and the world in which they live</a:t>
            </a:r>
          </a:p>
          <a:p>
            <a:pPr marL="147447" indent="-147447" algn="l" defTabSz="196596">
              <a:lnSpc>
                <a:spcPct val="100000"/>
              </a:lnSpc>
              <a:spcBef>
                <a:spcPts val="200"/>
              </a:spcBef>
              <a:buSzPct val="100000"/>
              <a:buFont typeface="Arial"/>
              <a:buChar char="•"/>
              <a:defRPr i="0" sz="2752">
                <a:solidFill>
                  <a:srgbClr val="344855"/>
                </a:solidFill>
              </a:defRPr>
            </a:pPr>
            <a:r>
              <a:t>Feed their imagination and curiosity</a:t>
            </a:r>
          </a:p>
          <a:p>
            <a:pPr marL="147447" indent="-147447" algn="l" defTabSz="196596">
              <a:lnSpc>
                <a:spcPct val="100000"/>
              </a:lnSpc>
              <a:spcBef>
                <a:spcPts val="200"/>
              </a:spcBef>
              <a:buSzPct val="100000"/>
              <a:buFont typeface="Arial"/>
              <a:buChar char="•"/>
              <a:defRPr i="0" sz="2752">
                <a:solidFill>
                  <a:srgbClr val="344855"/>
                </a:solidFill>
              </a:defRPr>
            </a:pPr>
            <a:r>
              <a:t>Gain knowledge across the curriculum</a:t>
            </a:r>
          </a:p>
          <a:p>
            <a:pPr marL="147447" indent="-147447" algn="l" defTabSz="196596">
              <a:lnSpc>
                <a:spcPct val="100000"/>
              </a:lnSpc>
              <a:spcBef>
                <a:spcPts val="200"/>
              </a:spcBef>
              <a:buSzPct val="100000"/>
              <a:buFont typeface="Arial"/>
              <a:buChar char="•"/>
              <a:defRPr i="0" sz="2752">
                <a:solidFill>
                  <a:srgbClr val="344855"/>
                </a:solidFill>
              </a:defRPr>
            </a:pPr>
            <a:r>
              <a:t>Learn new vocabulary</a:t>
            </a:r>
          </a:p>
          <a:p>
            <a:pPr marL="147447" indent="-147447" algn="l" defTabSz="196596">
              <a:lnSpc>
                <a:spcPct val="100000"/>
              </a:lnSpc>
              <a:spcBef>
                <a:spcPts val="200"/>
              </a:spcBef>
              <a:buSzPct val="100000"/>
              <a:buFont typeface="Arial"/>
              <a:buChar char="•"/>
              <a:defRPr i="0" sz="2752">
                <a:solidFill>
                  <a:srgbClr val="344855"/>
                </a:solidFill>
              </a:defRPr>
            </a:pPr>
            <a:r>
              <a:t>Establish an appreciation and love of different texts</a:t>
            </a:r>
          </a:p>
          <a:p>
            <a:pPr marL="147447" indent="-147447" algn="l" defTabSz="196596">
              <a:lnSpc>
                <a:spcPct val="100000"/>
              </a:lnSpc>
              <a:spcBef>
                <a:spcPts val="200"/>
              </a:spcBef>
              <a:buSzPct val="100000"/>
              <a:buFont typeface="Arial"/>
              <a:buChar char="•"/>
              <a:defRPr i="0" sz="2752">
                <a:solidFill>
                  <a:srgbClr val="344855"/>
                </a:solidFill>
              </a:defRPr>
            </a:pPr>
            <a:r>
              <a:t>Escape to other worlds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257" t="129" r="26205" b="12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9" name="Line"/>
          <p:cNvSpPr/>
          <p:nvPr>
            <p:ph type="body" idx="14"/>
          </p:nvPr>
        </p:nvSpPr>
        <p:spPr>
          <a:xfrm>
            <a:off x="7023100" y="1663700"/>
            <a:ext cx="5397500" cy="0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0" name="Our Aims        Our Inten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Our Aims        Our Intent</a:t>
            </a:r>
          </a:p>
        </p:txBody>
      </p:sp>
      <p:sp>
        <p:nvSpPr>
          <p:cNvPr id="141" name="To enthuse children as readers…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 enthuse children as readers</a:t>
            </a:r>
          </a:p>
          <a:p>
            <a:pPr/>
            <a:r>
              <a:t>Provide a rich reading culture</a:t>
            </a:r>
          </a:p>
          <a:p>
            <a:pPr/>
            <a:r>
              <a:t>To create confident and competent readers, and in doing so, enable them to fully access the curriculum</a:t>
            </a:r>
          </a:p>
          <a:p>
            <a:pPr/>
            <a:r>
              <a:t>To recognise that reading plays an important part of education and life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4155" t="129" r="9870" b="12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4" name="Line"/>
          <p:cNvSpPr/>
          <p:nvPr>
            <p:ph type="body" idx="14"/>
          </p:nvPr>
        </p:nvSpPr>
        <p:spPr>
          <a:xfrm flipV="1">
            <a:off x="812800" y="3276598"/>
            <a:ext cx="6451600" cy="3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5" name="REading Programmes"/>
          <p:cNvSpPr/>
          <p:nvPr>
            <p:ph type="title"/>
          </p:nvPr>
        </p:nvSpPr>
        <p:spPr>
          <a:xfrm>
            <a:off x="685799" y="-596900"/>
            <a:ext cx="6451601" cy="3911948"/>
          </a:xfrm>
          <a:prstGeom prst="rect">
            <a:avLst/>
          </a:prstGeom>
        </p:spPr>
        <p:txBody>
          <a:bodyPr/>
          <a:lstStyle/>
          <a:p>
            <a:pPr defTabSz="473201">
              <a:defRPr sz="9801"/>
            </a:pPr>
          </a:p>
          <a:p>
            <a:pPr defTabSz="473201">
              <a:defRPr sz="9801"/>
            </a:pPr>
            <a:r>
              <a:t>REading Programmes</a:t>
            </a:r>
          </a:p>
        </p:txBody>
      </p:sp>
      <p:sp>
        <p:nvSpPr>
          <p:cNvPr id="146" name="Early Years ( Nursery/ Reception)…"/>
          <p:cNvSpPr/>
          <p:nvPr>
            <p:ph type="body" sz="quarter" idx="1"/>
          </p:nvPr>
        </p:nvSpPr>
        <p:spPr>
          <a:xfrm>
            <a:off x="1066799" y="3417896"/>
            <a:ext cx="5689602" cy="1871460"/>
          </a:xfrm>
          <a:prstGeom prst="rect">
            <a:avLst/>
          </a:prstGeom>
        </p:spPr>
        <p:txBody>
          <a:bodyPr/>
          <a:lstStyle/>
          <a:p>
            <a:pPr algn="ctr" defTabSz="182880">
              <a:lnSpc>
                <a:spcPct val="100000"/>
              </a:lnSpc>
              <a:spcBef>
                <a:spcPts val="200"/>
              </a:spcBef>
              <a:defRPr b="1" i="0" sz="2560">
                <a:solidFill>
                  <a:schemeClr val="accent3">
                    <a:hueOff val="-166223"/>
                    <a:satOff val="-16514"/>
                    <a:lumOff val="-11372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Early Years ( Nursery/ Reception)</a:t>
            </a:r>
          </a:p>
          <a:p>
            <a:pPr algn="ctr" defTabSz="182880">
              <a:lnSpc>
                <a:spcPct val="100000"/>
              </a:lnSpc>
              <a:spcBef>
                <a:spcPts val="200"/>
              </a:spcBef>
              <a:defRPr b="1" i="0" sz="256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Talking about/ sharing and bringing alive texts</a:t>
            </a:r>
          </a:p>
          <a:p>
            <a:pPr algn="ctr" defTabSz="182880">
              <a:lnSpc>
                <a:spcPct val="100000"/>
              </a:lnSpc>
              <a:spcBef>
                <a:spcPts val="200"/>
              </a:spcBef>
              <a:defRPr b="1" i="0" sz="256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Oxford Reading Tree/ Phonics</a:t>
            </a:r>
          </a:p>
          <a:p>
            <a:pPr algn="l" defTabSz="182880">
              <a:lnSpc>
                <a:spcPct val="100000"/>
              </a:lnSpc>
              <a:spcBef>
                <a:spcPts val="200"/>
              </a:spcBef>
              <a:defRPr b="1" i="0" sz="2560">
                <a:solidFill>
                  <a:srgbClr val="344855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7" name="KS1/ Yr 1:…"/>
          <p:cNvSpPr/>
          <p:nvPr/>
        </p:nvSpPr>
        <p:spPr>
          <a:xfrm>
            <a:off x="812799" y="5392204"/>
            <a:ext cx="5969002" cy="932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ctr" defTabSz="182880">
              <a:spcBef>
                <a:spcPts val="200"/>
              </a:spcBef>
              <a:defRPr b="1" i="0" spc="0" sz="256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KS1/ Yr 1:</a:t>
            </a:r>
          </a:p>
          <a:p>
            <a:pPr algn="ctr" defTabSz="182880">
              <a:spcBef>
                <a:spcPts val="200"/>
              </a:spcBef>
              <a:defRPr b="1" i="0" spc="0" sz="2560">
                <a:solidFill>
                  <a:srgbClr val="34485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Daily Supported Reading/ Phonics</a:t>
            </a:r>
          </a:p>
          <a:p>
            <a:pPr defTabSz="182880">
              <a:spcBef>
                <a:spcPts val="200"/>
              </a:spcBef>
              <a:defRPr b="1" i="0" spc="0" sz="2560">
                <a:solidFill>
                  <a:srgbClr val="344855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182880">
              <a:spcBef>
                <a:spcPts val="200"/>
              </a:spcBef>
              <a:defRPr b="1" i="0" spc="0" sz="2560">
                <a:solidFill>
                  <a:srgbClr val="344855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182880">
              <a:spcBef>
                <a:spcPts val="200"/>
              </a:spcBef>
              <a:defRPr b="1" i="0" spc="0" sz="2560">
                <a:solidFill>
                  <a:srgbClr val="344855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182880">
              <a:spcBef>
                <a:spcPts val="200"/>
              </a:spcBef>
              <a:defRPr b="1" i="0" spc="0" sz="2560">
                <a:solidFill>
                  <a:srgbClr val="344855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8" name="KS2 (Yrs 3- 6) :…"/>
          <p:cNvSpPr/>
          <p:nvPr/>
        </p:nvSpPr>
        <p:spPr>
          <a:xfrm>
            <a:off x="851335" y="7770241"/>
            <a:ext cx="5891929" cy="932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ctr" defTabSz="192023">
              <a:spcBef>
                <a:spcPts val="200"/>
              </a:spcBef>
              <a:defRPr b="1" i="0" spc="0" sz="2688">
                <a:solidFill>
                  <a:schemeClr val="accent5">
                    <a:lumOff val="-805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KS2 (Yrs 3- 6) : </a:t>
            </a:r>
          </a:p>
          <a:p>
            <a:pPr algn="ctr" defTabSz="192023">
              <a:spcBef>
                <a:spcPts val="200"/>
              </a:spcBef>
              <a:defRPr b="1" i="0" spc="0" sz="2688">
                <a:solidFill>
                  <a:srgbClr val="34485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Destination Reader</a:t>
            </a:r>
          </a:p>
        </p:txBody>
      </p:sp>
      <p:sp>
        <p:nvSpPr>
          <p:cNvPr id="149" name="KS1/ Yr 2:…"/>
          <p:cNvSpPr/>
          <p:nvPr/>
        </p:nvSpPr>
        <p:spPr>
          <a:xfrm>
            <a:off x="685799" y="6535656"/>
            <a:ext cx="6451601" cy="1277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ctr" defTabSz="182880">
              <a:spcBef>
                <a:spcPts val="200"/>
              </a:spcBef>
              <a:defRPr b="1" i="0" spc="0" sz="2560">
                <a:solidFill>
                  <a:schemeClr val="accent5">
                    <a:satOff val="7361"/>
                    <a:lumOff val="7535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KS1/ Yr 2:</a:t>
            </a:r>
          </a:p>
          <a:p>
            <a:pPr algn="ctr" defTabSz="182880">
              <a:spcBef>
                <a:spcPts val="200"/>
              </a:spcBef>
              <a:defRPr b="1" i="0" spc="0" sz="2560">
                <a:solidFill>
                  <a:srgbClr val="34485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Reduced DR/ DSR and Guided Reading Approach/ Phonics</a:t>
            </a:r>
          </a:p>
          <a:p>
            <a:pPr defTabSz="182880">
              <a:spcBef>
                <a:spcPts val="200"/>
              </a:spcBef>
              <a:defRPr b="1" i="0" spc="0" sz="2560">
                <a:solidFill>
                  <a:srgbClr val="344855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182880">
              <a:spcBef>
                <a:spcPts val="200"/>
              </a:spcBef>
              <a:defRPr b="1" i="0" spc="0" sz="2560">
                <a:solidFill>
                  <a:srgbClr val="344855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182880">
              <a:spcBef>
                <a:spcPts val="200"/>
              </a:spcBef>
              <a:defRPr b="1" i="0" spc="0" sz="2560">
                <a:solidFill>
                  <a:srgbClr val="344855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182880">
              <a:spcBef>
                <a:spcPts val="200"/>
              </a:spcBef>
              <a:defRPr b="1" i="0" spc="0" sz="2560">
                <a:solidFill>
                  <a:srgbClr val="344855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0" name="KS2 (Yrs R- 6) :…"/>
          <p:cNvSpPr/>
          <p:nvPr/>
        </p:nvSpPr>
        <p:spPr>
          <a:xfrm>
            <a:off x="851335" y="8900541"/>
            <a:ext cx="5891929" cy="932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ctr" defTabSz="192023">
              <a:spcBef>
                <a:spcPts val="200"/>
              </a:spcBef>
              <a:defRPr b="1" i="0" spc="0" sz="2688">
                <a:solidFill>
                  <a:schemeClr val="accent5">
                    <a:lumOff val="-805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KS2 (Yrs R- 6) : </a:t>
            </a:r>
          </a:p>
          <a:p>
            <a:pPr algn="ctr" defTabSz="192023">
              <a:spcBef>
                <a:spcPts val="200"/>
              </a:spcBef>
              <a:defRPr b="1" i="0" spc="0" sz="2688">
                <a:solidFill>
                  <a:srgbClr val="34485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Home Reader Books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" grpId="5"/>
      <p:bldP build="whole" bldLvl="1" animBg="1" rev="0" advAuto="0" spid="147" grpId="2"/>
      <p:bldP build="whole" bldLvl="1" animBg="1" rev="0" advAuto="0" spid="149" grpId="3"/>
      <p:bldP build="whole" bldLvl="1" animBg="1" rev="0" advAuto="0" spid="146" grpId="1"/>
      <p:bldP build="whole" bldLvl="1" animBg="1" rev="0" advAuto="0" spid="148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ine"/>
          <p:cNvSpPr/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3" name="Early Year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Early Years</a:t>
            </a:r>
          </a:p>
        </p:txBody>
      </p:sp>
      <p:sp>
        <p:nvSpPr>
          <p:cNvPr id="154" name="Develop a passion for reading by bringing stories alive; talking; exposure to environmental print; quality texts…"/>
          <p:cNvSpPr/>
          <p:nvPr>
            <p:ph type="body" sz="half" idx="1"/>
          </p:nvPr>
        </p:nvSpPr>
        <p:spPr>
          <a:xfrm>
            <a:off x="6718300" y="1543050"/>
            <a:ext cx="5397500" cy="7226300"/>
          </a:xfrm>
          <a:prstGeom prst="rect">
            <a:avLst/>
          </a:prstGeom>
        </p:spPr>
        <p:txBody>
          <a:bodyPr/>
          <a:lstStyle/>
          <a:p>
            <a:pPr marL="357631" indent="-357631" defTabSz="514095">
              <a:spcBef>
                <a:spcPts val="1500"/>
              </a:spcBef>
              <a:defRPr sz="2464"/>
            </a:pPr>
          </a:p>
          <a:p>
            <a:pPr marL="357631" indent="-357631" defTabSz="514095">
              <a:spcBef>
                <a:spcPts val="1500"/>
              </a:spcBef>
              <a:defRPr sz="2464"/>
            </a:pPr>
            <a:r>
              <a:t>Develop a passion for reading by bringing stories alive; talking; exposure to environmental print; quality texts</a:t>
            </a:r>
          </a:p>
          <a:p>
            <a:pPr marL="357631" indent="-357631" defTabSz="514095">
              <a:spcBef>
                <a:spcPts val="1500"/>
              </a:spcBef>
              <a:defRPr b="1" sz="2464"/>
            </a:pPr>
            <a:r>
              <a:t>The Emergent Reader</a:t>
            </a:r>
          </a:p>
          <a:p>
            <a:pPr marL="357631" indent="-357631" defTabSz="514095">
              <a:spcBef>
                <a:spcPts val="1500"/>
              </a:spcBef>
              <a:defRPr sz="2464"/>
            </a:pPr>
            <a:r>
              <a:t>Time is spent: teaching them how a book works; talking about texts; sharing texts; joining in repeated refrain, predicting ;re-telling with props; action; imaginative role play</a:t>
            </a:r>
          </a:p>
          <a:p>
            <a:pPr marL="357631" indent="-357631" defTabSz="514095">
              <a:spcBef>
                <a:spcPts val="1500"/>
              </a:spcBef>
              <a:defRPr sz="2464"/>
            </a:pPr>
            <a:r>
              <a:t>Reading activities that are embedded in the nursery learning environment</a:t>
            </a:r>
          </a:p>
        </p:txBody>
      </p:sp>
      <p:pic>
        <p:nvPicPr>
          <p:cNvPr id="15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257" t="129" r="26205" b="129"/>
          <a:stretch>
            <a:fillRect/>
          </a:stretch>
        </p:blipFill>
        <p:spPr>
          <a:xfrm>
            <a:off x="242292" y="230478"/>
            <a:ext cx="5966917" cy="90386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8" name="image.png"/>
          <p:cNvGrpSpPr/>
          <p:nvPr/>
        </p:nvGrpSpPr>
        <p:grpSpPr>
          <a:xfrm>
            <a:off x="1669251" y="6833199"/>
            <a:ext cx="3147220" cy="2453676"/>
            <a:chOff x="0" y="0"/>
            <a:chExt cx="3147219" cy="2453674"/>
          </a:xfrm>
        </p:grpSpPr>
        <p:pic>
          <p:nvPicPr>
            <p:cNvPr id="157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2893220" cy="21234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6" name="image.png" descr="imag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147220" cy="2453675"/>
            </a:xfrm>
            <a:prstGeom prst="rect">
              <a:avLst/>
            </a:prstGeom>
            <a:effectLst/>
          </p:spPr>
        </p:pic>
      </p:grpSp>
      <p:grpSp>
        <p:nvGrpSpPr>
          <p:cNvPr id="164" name="Group"/>
          <p:cNvGrpSpPr/>
          <p:nvPr/>
        </p:nvGrpSpPr>
        <p:grpSpPr>
          <a:xfrm>
            <a:off x="211179" y="1462536"/>
            <a:ext cx="5807034" cy="5111715"/>
            <a:chOff x="-143680" y="-115077"/>
            <a:chExt cx="5807033" cy="5111714"/>
          </a:xfrm>
        </p:grpSpPr>
        <p:grpSp>
          <p:nvGrpSpPr>
            <p:cNvPr id="161" name="image.png"/>
            <p:cNvGrpSpPr/>
            <p:nvPr/>
          </p:nvGrpSpPr>
          <p:grpSpPr>
            <a:xfrm rot="20823723">
              <a:off x="74321" y="218388"/>
              <a:ext cx="3241243" cy="2314865"/>
              <a:chOff x="0" y="0"/>
              <a:chExt cx="3241242" cy="2314864"/>
            </a:xfrm>
          </p:grpSpPr>
          <p:pic>
            <p:nvPicPr>
              <p:cNvPr id="160" name="image.png" descr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27000" y="88900"/>
                <a:ext cx="2987243" cy="1984665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59" name="image.png" descr="image.png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3241243" cy="2314865"/>
              </a:xfrm>
              <a:prstGeom prst="rect">
                <a:avLst/>
              </a:prstGeom>
              <a:effectLst/>
            </p:spPr>
          </p:pic>
        </p:grpSp>
        <p:pic>
          <p:nvPicPr>
            <p:cNvPr id="162" name="image.png" descr="imag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89803" y="2996273"/>
              <a:ext cx="1710656" cy="20003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image.png" descr="image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421803" y="2162535"/>
              <a:ext cx="2241551" cy="283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7" name="Group"/>
          <p:cNvGrpSpPr/>
          <p:nvPr/>
        </p:nvGrpSpPr>
        <p:grpSpPr>
          <a:xfrm>
            <a:off x="579437" y="382587"/>
            <a:ext cx="5353051" cy="1871663"/>
            <a:chOff x="0" y="0"/>
            <a:chExt cx="5353050" cy="1871662"/>
          </a:xfrm>
        </p:grpSpPr>
        <p:pic>
          <p:nvPicPr>
            <p:cNvPr id="165" name="image.png" descr="imag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23618"/>
              <a:ext cx="938626" cy="13465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image.png" descr="image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032125" y="0"/>
              <a:ext cx="2320925" cy="18716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4" grpId="1"/>
      <p:bldP build="whole" bldLvl="1" animBg="1" rev="0" advAuto="0" spid="167" grpId="2"/>
      <p:bldP build="whole" bldLvl="1" animBg="1" rev="0" advAuto="0" spid="158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Line"/>
          <p:cNvSpPr/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0" name="Early Years"/>
          <p:cNvSpPr/>
          <p:nvPr>
            <p:ph type="title"/>
          </p:nvPr>
        </p:nvSpPr>
        <p:spPr>
          <a:xfrm>
            <a:off x="7886700" y="717550"/>
            <a:ext cx="5397500" cy="723900"/>
          </a:xfrm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Early Years</a:t>
            </a:r>
          </a:p>
        </p:txBody>
      </p:sp>
      <p:sp>
        <p:nvSpPr>
          <p:cNvPr id="171" name="Identifying what a word is…"/>
          <p:cNvSpPr/>
          <p:nvPr>
            <p:ph type="body" sz="quarter" idx="1"/>
          </p:nvPr>
        </p:nvSpPr>
        <p:spPr>
          <a:xfrm>
            <a:off x="6629400" y="2090836"/>
            <a:ext cx="5397500" cy="3520878"/>
          </a:xfrm>
          <a:prstGeom prst="rect">
            <a:avLst/>
          </a:prstGeom>
        </p:spPr>
        <p:txBody>
          <a:bodyPr/>
          <a:lstStyle/>
          <a:p>
            <a:pPr marL="382015" indent="-382015" defTabSz="549148">
              <a:spcBef>
                <a:spcPts val="1600"/>
              </a:spcBef>
              <a:defRPr b="1" sz="2632"/>
            </a:pPr>
          </a:p>
          <a:p>
            <a:pPr marL="382015" indent="-382015" defTabSz="549148">
              <a:spcBef>
                <a:spcPts val="1600"/>
              </a:spcBef>
              <a:defRPr sz="2632"/>
            </a:pPr>
            <a:r>
              <a:t>Identifying what a word is</a:t>
            </a:r>
          </a:p>
          <a:p>
            <a:pPr marL="382015" indent="-382015" defTabSz="549148">
              <a:spcBef>
                <a:spcPts val="1600"/>
              </a:spcBef>
              <a:defRPr sz="2632"/>
            </a:pPr>
            <a:r>
              <a:t>Exposure to repetitive texts/ rhyming</a:t>
            </a:r>
          </a:p>
          <a:p>
            <a:pPr marL="382015" indent="-382015" defTabSz="549148">
              <a:spcBef>
                <a:spcPts val="1600"/>
              </a:spcBef>
              <a:defRPr sz="2632"/>
            </a:pPr>
            <a:r>
              <a:t>Initial letter prediction, phonic knowledge </a:t>
            </a:r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257" t="129" r="26205" b="129"/>
          <a:stretch>
            <a:fillRect/>
          </a:stretch>
        </p:blipFill>
        <p:spPr>
          <a:xfrm>
            <a:off x="242292" y="459078"/>
            <a:ext cx="5966917" cy="9038644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Becoming an independent Reader"/>
          <p:cNvSpPr/>
          <p:nvPr/>
        </p:nvSpPr>
        <p:spPr>
          <a:xfrm>
            <a:off x="6416129" y="2101849"/>
            <a:ext cx="582404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800"/>
              </a:spcBef>
              <a:defRPr b="1" i="0" spc="0"/>
            </a:lvl1pPr>
          </a:lstStyle>
          <a:p>
            <a:pPr/>
            <a:r>
              <a:t>Becoming an independent Reader</a:t>
            </a:r>
          </a:p>
        </p:txBody>
      </p:sp>
      <p:sp>
        <p:nvSpPr>
          <p:cNvPr id="174" name="Developing Fluency"/>
          <p:cNvSpPr/>
          <p:nvPr/>
        </p:nvSpPr>
        <p:spPr>
          <a:xfrm>
            <a:off x="6517729" y="6254749"/>
            <a:ext cx="347913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800"/>
              </a:spcBef>
              <a:defRPr b="1" i="0" spc="0"/>
            </a:lvl1pPr>
          </a:lstStyle>
          <a:p>
            <a:pPr/>
            <a:r>
              <a:t>Developing Fluency</a:t>
            </a:r>
          </a:p>
        </p:txBody>
      </p:sp>
      <p:sp>
        <p:nvSpPr>
          <p:cNvPr id="175" name="Sight vocabulary…"/>
          <p:cNvSpPr/>
          <p:nvPr/>
        </p:nvSpPr>
        <p:spPr>
          <a:xfrm>
            <a:off x="6629400" y="6254750"/>
            <a:ext cx="5397500" cy="3520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06400" indent="-406400">
              <a:spcBef>
                <a:spcPts val="1800"/>
              </a:spcBef>
              <a:buSzPct val="75000"/>
              <a:buFont typeface="Zapf Dingbats"/>
              <a:buChar char="➤"/>
              <a:defRPr b="1" i="0" spc="0"/>
            </a:pPr>
          </a:p>
          <a:p>
            <a:pPr marL="406400" indent="-406400">
              <a:spcBef>
                <a:spcPts val="1800"/>
              </a:spcBef>
              <a:buSzPct val="75000"/>
              <a:buFont typeface="Zapf Dingbats"/>
              <a:buChar char="➤"/>
              <a:defRPr i="0" spc="0"/>
            </a:pPr>
            <a:r>
              <a:t>Sight vocabulary </a:t>
            </a:r>
          </a:p>
          <a:p>
            <a:pPr marL="406400" indent="-406400">
              <a:spcBef>
                <a:spcPts val="1800"/>
              </a:spcBef>
              <a:buSzPct val="75000"/>
              <a:buFont typeface="Zapf Dingbats"/>
              <a:buChar char="➤"/>
              <a:defRPr i="0" spc="0"/>
            </a:pPr>
            <a:r>
              <a:t>Reduce reliance on decoding</a:t>
            </a:r>
          </a:p>
          <a:p>
            <a:pPr marL="406400" indent="-406400">
              <a:spcBef>
                <a:spcPts val="1800"/>
              </a:spcBef>
              <a:buSzPct val="75000"/>
              <a:buFont typeface="Zapf Dingbats"/>
              <a:buChar char="➤"/>
              <a:defRPr i="0" spc="0"/>
            </a:pPr>
            <a:r>
              <a:t>Reading whole sentences etc</a:t>
            </a:r>
          </a:p>
        </p:txBody>
      </p:sp>
      <p:pic>
        <p:nvPicPr>
          <p:cNvPr id="176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24212" y="4559300"/>
            <a:ext cx="2162176" cy="278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30724" y="873125"/>
            <a:ext cx="2255838" cy="2706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9625" y="6677025"/>
            <a:ext cx="1968500" cy="203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6593" y="1987550"/>
            <a:ext cx="2214564" cy="2441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1"/>
      <p:bldP build="whole" bldLvl="1" animBg="1" rev="0" advAuto="0" spid="17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Line"/>
          <p:cNvSpPr/>
          <p:nvPr>
            <p:ph type="body" idx="14"/>
          </p:nvPr>
        </p:nvSpPr>
        <p:spPr>
          <a:xfrm>
            <a:off x="6629400" y="2184400"/>
            <a:ext cx="5397500" cy="0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2" name="Early Years…"/>
          <p:cNvSpPr/>
          <p:nvPr>
            <p:ph type="title"/>
          </p:nvPr>
        </p:nvSpPr>
        <p:spPr>
          <a:xfrm>
            <a:off x="6629400" y="665162"/>
            <a:ext cx="5397500" cy="1362076"/>
          </a:xfrm>
          <a:prstGeom prst="rect">
            <a:avLst/>
          </a:prstGeom>
        </p:spPr>
        <p:txBody>
          <a:bodyPr/>
          <a:lstStyle/>
          <a:p>
            <a:pPr algn="ctr" defTabSz="414781">
              <a:spcBef>
                <a:spcPts val="1600"/>
              </a:spcBef>
              <a:defRPr sz="3691"/>
            </a:pPr>
            <a:r>
              <a:t>Early Years </a:t>
            </a:r>
          </a:p>
          <a:p>
            <a:pPr algn="ctr" defTabSz="414781">
              <a:spcBef>
                <a:spcPts val="1600"/>
              </a:spcBef>
              <a:defRPr sz="3691"/>
            </a:pPr>
            <a:r>
              <a:t>Reading in Reception</a:t>
            </a:r>
          </a:p>
        </p:txBody>
      </p:sp>
      <p:sp>
        <p:nvSpPr>
          <p:cNvPr id="183" name="Books organised in levels and linked to phonics…"/>
          <p:cNvSpPr/>
          <p:nvPr>
            <p:ph type="body" sz="quarter" idx="1"/>
          </p:nvPr>
        </p:nvSpPr>
        <p:spPr>
          <a:xfrm>
            <a:off x="6629400" y="3435350"/>
            <a:ext cx="5397500" cy="3520877"/>
          </a:xfrm>
          <a:prstGeom prst="rect">
            <a:avLst/>
          </a:prstGeom>
        </p:spPr>
        <p:txBody>
          <a:bodyPr/>
          <a:lstStyle/>
          <a:p>
            <a:pPr marL="382015" indent="-382015" defTabSz="549148">
              <a:spcBef>
                <a:spcPts val="1600"/>
              </a:spcBef>
              <a:defRPr b="1" sz="2632"/>
            </a:pPr>
          </a:p>
          <a:p>
            <a:pPr marL="382015" indent="-382015" defTabSz="549148">
              <a:spcBef>
                <a:spcPts val="1600"/>
              </a:spcBef>
              <a:defRPr sz="2632"/>
            </a:pPr>
            <a:r>
              <a:t> Books organised in levels and linked to phonics</a:t>
            </a:r>
          </a:p>
          <a:p>
            <a:pPr marL="382015" indent="-382015" defTabSz="549148">
              <a:spcBef>
                <a:spcPts val="1600"/>
              </a:spcBef>
              <a:defRPr sz="2632"/>
            </a:pPr>
            <a:r>
              <a:t> Regular 1:1 reading with adult</a:t>
            </a:r>
          </a:p>
          <a:p>
            <a:pPr marL="382015" indent="-382015" defTabSz="549148">
              <a:spcBef>
                <a:spcPts val="1600"/>
              </a:spcBef>
              <a:defRPr sz="2632"/>
            </a:pPr>
            <a:r>
              <a:t>Initial letter prediction, phonic knowledge </a:t>
            </a:r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257" t="129" r="26205" b="129"/>
          <a:stretch>
            <a:fillRect/>
          </a:stretch>
        </p:blipFill>
        <p:spPr>
          <a:xfrm>
            <a:off x="242292" y="357385"/>
            <a:ext cx="5966917" cy="9038644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Oxford Reading Tree…"/>
          <p:cNvSpPr/>
          <p:nvPr/>
        </p:nvSpPr>
        <p:spPr>
          <a:xfrm>
            <a:off x="6770861" y="2316162"/>
            <a:ext cx="5967016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1800"/>
              </a:spcBef>
              <a:defRPr b="1" i="0" spc="0"/>
            </a:pPr>
            <a:r>
              <a:t>Oxford Reading Tree  </a:t>
            </a:r>
          </a:p>
          <a:p>
            <a:pPr>
              <a:spcBef>
                <a:spcPts val="1800"/>
              </a:spcBef>
              <a:defRPr b="1" i="0" spc="0"/>
            </a:pPr>
            <a:r>
              <a:t>(supplemented by other texts)</a:t>
            </a:r>
          </a:p>
        </p:txBody>
      </p:sp>
      <p:pic>
        <p:nvPicPr>
          <p:cNvPr id="186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50083" y="2578645"/>
            <a:ext cx="2540001" cy="287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3916" y="849312"/>
            <a:ext cx="2540001" cy="304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7400" y="5801221"/>
            <a:ext cx="4572000" cy="3200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We follow ‘Letters and Sounds’…"/>
          <p:cNvSpPr/>
          <p:nvPr>
            <p:ph type="body" sz="half" idx="4294967295"/>
          </p:nvPr>
        </p:nvSpPr>
        <p:spPr>
          <a:xfrm>
            <a:off x="546100" y="1666676"/>
            <a:ext cx="5939334" cy="6420248"/>
          </a:xfrm>
          <a:prstGeom prst="rect">
            <a:avLst/>
          </a:prstGeom>
        </p:spPr>
        <p:txBody>
          <a:bodyPr/>
          <a:lstStyle/>
          <a:p>
            <a:pPr marL="946784" indent="-405764" defTabSz="414781">
              <a:spcBef>
                <a:spcPts val="1700"/>
              </a:spcBef>
              <a:buSzPct val="80000"/>
              <a:buFontTx/>
              <a:buChar char="•"/>
              <a:defRPr sz="2982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We follow ‘Letters and Sounds’</a:t>
            </a:r>
          </a:p>
          <a:p>
            <a:pPr marL="946784" indent="-405764" defTabSz="414781">
              <a:spcBef>
                <a:spcPts val="1700"/>
              </a:spcBef>
              <a:buSzPct val="80000"/>
              <a:buFontTx/>
              <a:buChar char="•"/>
              <a:defRPr sz="2982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6 ‘phases’ from Nursery upwards</a:t>
            </a:r>
          </a:p>
          <a:p>
            <a:pPr marL="946784" indent="-405764" defTabSz="414781">
              <a:spcBef>
                <a:spcPts val="1700"/>
              </a:spcBef>
              <a:buSzPct val="80000"/>
              <a:buFontTx/>
              <a:buChar char="•"/>
              <a:defRPr sz="2982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Letters and Sounds is delivered through multi-sensory, daily 20 minute sessions in Reception</a:t>
            </a:r>
          </a:p>
          <a:p>
            <a:pPr marL="946784" indent="-405764" defTabSz="414781">
              <a:spcBef>
                <a:spcPts val="1700"/>
              </a:spcBef>
              <a:buSzPct val="80000"/>
              <a:buFontTx/>
              <a:buChar char="•"/>
              <a:defRPr sz="2982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We also use ‘Jolly Phonics’, using songs and actions to help children remember sounds.</a:t>
            </a:r>
          </a:p>
        </p:txBody>
      </p:sp>
      <p:sp>
        <p:nvSpPr>
          <p:cNvPr id="191" name="Phonics at St Stephen’s"/>
          <p:cNvSpPr/>
          <p:nvPr/>
        </p:nvSpPr>
        <p:spPr>
          <a:xfrm>
            <a:off x="1733854" y="565149"/>
            <a:ext cx="443169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Phonics at St Stephen’s</a:t>
            </a:r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4155" t="129" r="9870" b="129"/>
          <a:stretch>
            <a:fillRect/>
          </a:stretch>
        </p:blipFill>
        <p:spPr>
          <a:xfrm>
            <a:off x="6991350" y="275371"/>
            <a:ext cx="5473700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Line"/>
          <p:cNvSpPr/>
          <p:nvPr>
            <p:ph type="body" idx="14"/>
          </p:nvPr>
        </p:nvSpPr>
        <p:spPr>
          <a:xfrm>
            <a:off x="376202" y="1574800"/>
            <a:ext cx="5397501" cy="0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5" name="Daily Supported REading"/>
          <p:cNvSpPr/>
          <p:nvPr>
            <p:ph type="title"/>
          </p:nvPr>
        </p:nvSpPr>
        <p:spPr>
          <a:xfrm>
            <a:off x="475210" y="589372"/>
            <a:ext cx="6296252" cy="723901"/>
          </a:xfrm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Daily Supported REading</a:t>
            </a:r>
          </a:p>
        </p:txBody>
      </p:sp>
      <p:sp>
        <p:nvSpPr>
          <p:cNvPr id="196" name="An approach to teaching reading which aims to:"/>
          <p:cNvSpPr/>
          <p:nvPr/>
        </p:nvSpPr>
        <p:spPr>
          <a:xfrm>
            <a:off x="376202" y="1453043"/>
            <a:ext cx="5397501" cy="1391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312927" indent="-312927" defTabSz="449833">
              <a:spcBef>
                <a:spcPts val="1300"/>
              </a:spcBef>
              <a:buSzPct val="75000"/>
              <a:buFont typeface="Zapf Dingbats"/>
              <a:buChar char="➤"/>
              <a:defRPr i="0" spc="0" sz="2156"/>
            </a:pPr>
          </a:p>
          <a:p>
            <a:pPr defTabSz="449833">
              <a:spcBef>
                <a:spcPts val="1300"/>
              </a:spcBef>
              <a:defRPr i="0" spc="0" sz="2156"/>
            </a:pPr>
            <a:r>
              <a:t>An approach to teaching reading which aims to:</a:t>
            </a:r>
          </a:p>
        </p:txBody>
      </p:sp>
      <p:sp>
        <p:nvSpPr>
          <p:cNvPr id="197" name="Help children make accelerated progress by working in a coherent and systematic way. Children enjoy daily independent reading in small groups matched to their independent reading level, led by a trained adult."/>
          <p:cNvSpPr/>
          <p:nvPr/>
        </p:nvSpPr>
        <p:spPr>
          <a:xfrm>
            <a:off x="374908" y="2983911"/>
            <a:ext cx="5701784" cy="209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i="0" spc="0" sz="1800">
                <a:solidFill>
                  <a:srgbClr val="4A4A4A"/>
                </a:solidFill>
              </a:defRPr>
            </a:pPr>
            <a:r>
              <a:t>Help children make accelerated progress by working in a coherent and systematic way. Children enjoy daily independent reading in small groups matched to their independent reading level, led by a trained adult.</a:t>
            </a:r>
          </a:p>
          <a:p>
            <a:pPr defTabSz="457200">
              <a:spcBef>
                <a:spcPts val="0"/>
              </a:spcBef>
              <a:defRPr i="0" spc="0" sz="1600">
                <a:solidFill>
                  <a:srgbClr val="4A4A4A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457200">
              <a:spcBef>
                <a:spcPts val="0"/>
              </a:spcBef>
              <a:defRPr i="0" spc="0" sz="1600">
                <a:solidFill>
                  <a:srgbClr val="4A4A4A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4155" t="129" r="9870" b="129"/>
          <a:stretch>
            <a:fillRect/>
          </a:stretch>
        </p:blipFill>
        <p:spPr>
          <a:xfrm>
            <a:off x="6991350" y="275371"/>
            <a:ext cx="547370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Differentiated lesson guides are used to move children on and make sound judgements about when to do so."/>
          <p:cNvSpPr/>
          <p:nvPr/>
        </p:nvSpPr>
        <p:spPr>
          <a:xfrm>
            <a:off x="295225" y="8883650"/>
            <a:ext cx="613842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i="0" spc="0" sz="1600">
                <a:solidFill>
                  <a:srgbClr val="000000"/>
                </a:solidFill>
              </a:defRPr>
            </a:lvl1pPr>
          </a:lstStyle>
          <a:p>
            <a:pPr/>
            <a:r>
              <a:t>Differentiated lesson guides are used to move children on and make sound judgements about when to do so.</a:t>
            </a:r>
          </a:p>
        </p:txBody>
      </p:sp>
      <p:sp>
        <p:nvSpPr>
          <p:cNvPr id="200" name="Over the course of a week, children focus on the same book in a group setting:…"/>
          <p:cNvSpPr/>
          <p:nvPr/>
        </p:nvSpPr>
        <p:spPr>
          <a:xfrm>
            <a:off x="224680" y="4718050"/>
            <a:ext cx="6002240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b="1" i="0" spc="0" sz="1800">
                <a:solidFill>
                  <a:srgbClr val="000000"/>
                </a:solidFill>
              </a:defRPr>
            </a:pPr>
            <a:r>
              <a:t>Over the course of a week, children focus on the same book in a group setting:</a:t>
            </a:r>
          </a:p>
          <a:p>
            <a:pPr marL="308371" indent="-308371" defTabSz="457200">
              <a:spcBef>
                <a:spcPts val="0"/>
              </a:spcBef>
              <a:buSzPct val="75000"/>
              <a:buFont typeface="Zapf Dingbats"/>
              <a:buChar char="•"/>
              <a:defRPr i="0" spc="0" sz="1800">
                <a:solidFill>
                  <a:srgbClr val="000000"/>
                </a:solidFill>
              </a:defRPr>
            </a:pPr>
            <a:r>
              <a:t>Child has the book read to them</a:t>
            </a:r>
          </a:p>
          <a:p>
            <a:pPr marL="308371" indent="-308371" defTabSz="457200">
              <a:spcBef>
                <a:spcPts val="0"/>
              </a:spcBef>
              <a:buSzPct val="75000"/>
              <a:buFont typeface="Zapf Dingbats"/>
              <a:buChar char="•"/>
              <a:defRPr i="0" spc="0" sz="1800">
                <a:solidFill>
                  <a:srgbClr val="000000"/>
                </a:solidFill>
              </a:defRPr>
            </a:pPr>
            <a:r>
              <a:t>Child reads the book to a partner</a:t>
            </a:r>
          </a:p>
          <a:p>
            <a:pPr marL="274108" indent="-274108" defTabSz="457200">
              <a:spcBef>
                <a:spcPts val="0"/>
              </a:spcBef>
              <a:buSzPct val="75000"/>
              <a:buFont typeface="Zapf Dingbats"/>
              <a:buChar char="•"/>
              <a:defRPr i="0" spc="0" sz="1800">
                <a:solidFill>
                  <a:srgbClr val="000000"/>
                </a:solidFill>
              </a:defRPr>
            </a:pPr>
            <a:r>
              <a:t>Child reads the book to a trained adult</a:t>
            </a:r>
          </a:p>
          <a:p>
            <a:pPr marL="308371" indent="-308371" defTabSz="457200">
              <a:spcBef>
                <a:spcPts val="0"/>
              </a:spcBef>
              <a:buSzPct val="75000"/>
              <a:buFont typeface="Zapf Dingbats"/>
              <a:buChar char="•"/>
              <a:defRPr i="0" spc="0" sz="1800">
                <a:solidFill>
                  <a:srgbClr val="000000"/>
                </a:solidFill>
              </a:defRPr>
            </a:pPr>
            <a:r>
              <a:t>Child verbalises answers to comprehension questions which focus on retrieval, predicting skills</a:t>
            </a:r>
          </a:p>
          <a:p>
            <a:pPr marL="308371" indent="-308371" defTabSz="457200">
              <a:spcBef>
                <a:spcPts val="0"/>
              </a:spcBef>
              <a:buSzPct val="75000"/>
              <a:buFont typeface="Zapf Dingbats"/>
              <a:buChar char="•"/>
              <a:defRPr i="0" spc="0" sz="1800">
                <a:solidFill>
                  <a:srgbClr val="000000"/>
                </a:solidFill>
              </a:defRPr>
            </a:pPr>
            <a:r>
              <a:t>Child engages in sentence building and vocabulary activities to improve word recognition and phonological skills</a:t>
            </a:r>
          </a:p>
        </p:txBody>
      </p:sp>
      <p:grpSp>
        <p:nvGrpSpPr>
          <p:cNvPr id="203" name="pasted-image.tiff"/>
          <p:cNvGrpSpPr/>
          <p:nvPr/>
        </p:nvGrpSpPr>
        <p:grpSpPr>
          <a:xfrm rot="640184">
            <a:off x="7897410" y="804463"/>
            <a:ext cx="3850784" cy="5125912"/>
            <a:chOff x="0" y="0"/>
            <a:chExt cx="3850782" cy="5125910"/>
          </a:xfrm>
        </p:grpSpPr>
        <p:pic>
          <p:nvPicPr>
            <p:cNvPr id="202" name="pasted-image.tiff" descr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3596783" cy="47957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1" name="pasted-image.tiff" descr="pasted-image.tif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850783" cy="5125911"/>
            </a:xfrm>
            <a:prstGeom prst="rect">
              <a:avLst/>
            </a:prstGeom>
            <a:effectLst/>
          </p:spPr>
        </p:pic>
      </p:grpSp>
      <p:grpSp>
        <p:nvGrpSpPr>
          <p:cNvPr id="206" name="pasted-image.tiff"/>
          <p:cNvGrpSpPr/>
          <p:nvPr/>
        </p:nvGrpSpPr>
        <p:grpSpPr>
          <a:xfrm rot="20530974">
            <a:off x="8011814" y="5963650"/>
            <a:ext cx="2849779" cy="3791240"/>
            <a:chOff x="0" y="0"/>
            <a:chExt cx="2849778" cy="3791238"/>
          </a:xfrm>
        </p:grpSpPr>
        <p:pic>
          <p:nvPicPr>
            <p:cNvPr id="205" name="pasted-image.tiff" descr="pasted-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2595779" cy="34610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4" name="pasted-image.tiff" descr="pasted-image.tiff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849779" cy="379123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" grpId="3"/>
      <p:bldP build="whole" bldLvl="1" animBg="1" rev="0" advAuto="0" spid="199" grpId="4"/>
      <p:bldP build="whole" bldLvl="1" animBg="1" rev="0" advAuto="0" spid="196" grpId="1"/>
      <p:bldP build="whole" bldLvl="1" animBg="1" rev="0" advAuto="0" spid="197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1" spc="28" strike="noStrike" sz="2800" u="none" kumimoji="0" normalizeH="0">
            <a:ln>
              <a:noFill/>
            </a:ln>
            <a:solidFill>
              <a:srgbClr val="5C5C5C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1" spc="28" strike="noStrike" sz="2800" u="none" kumimoji="0" normalizeH="0">
            <a:ln>
              <a:noFill/>
            </a:ln>
            <a:solidFill>
              <a:srgbClr val="5C5C5C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