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84" r:id="rId1"/>
  </p:sldMasterIdLst>
  <p:sldIdLst>
    <p:sldId id="256" r:id="rId2"/>
    <p:sldId id="257" r:id="rId3"/>
    <p:sldId id="258" r:id="rId4"/>
    <p:sldId id="259" r:id="rId5"/>
    <p:sldId id="261" r:id="rId6"/>
    <p:sldId id="262" r:id="rId7"/>
    <p:sldId id="263" r:id="rId8"/>
    <p:sldId id="266" r:id="rId9"/>
    <p:sldId id="267" r:id="rId10"/>
    <p:sldId id="304" r:id="rId11"/>
    <p:sldId id="270" r:id="rId12"/>
    <p:sldId id="305" r:id="rId13"/>
    <p:sldId id="272" r:id="rId14"/>
    <p:sldId id="306" r:id="rId15"/>
    <p:sldId id="310" r:id="rId16"/>
    <p:sldId id="268" r:id="rId17"/>
    <p:sldId id="269" r:id="rId18"/>
    <p:sldId id="307" r:id="rId19"/>
    <p:sldId id="275" r:id="rId20"/>
    <p:sldId id="308" r:id="rId21"/>
    <p:sldId id="289" r:id="rId22"/>
    <p:sldId id="303" r:id="rId23"/>
    <p:sldId id="290" r:id="rId24"/>
    <p:sldId id="291" r:id="rId25"/>
    <p:sldId id="292" r:id="rId26"/>
    <p:sldId id="293" r:id="rId27"/>
    <p:sldId id="311" r:id="rId28"/>
    <p:sldId id="312" r:id="rId29"/>
    <p:sldId id="281" r:id="rId30"/>
    <p:sldId id="282" r:id="rId31"/>
    <p:sldId id="284" r:id="rId32"/>
    <p:sldId id="285"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2EC"/>
    <a:srgbClr val="00FF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3" d="100"/>
          <a:sy n="93" d="100"/>
        </p:scale>
        <p:origin x="90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GB"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GB" smtClean="0"/>
              <a:t>Click to edit Master subtitle style</a:t>
            </a:r>
            <a:endParaRPr kumimoji="0" lang="en-US"/>
          </a:p>
        </p:txBody>
      </p:sp>
      <p:sp>
        <p:nvSpPr>
          <p:cNvPr id="30" name="Date Placeholder 29"/>
          <p:cNvSpPr>
            <a:spLocks noGrp="1"/>
          </p:cNvSpPr>
          <p:nvPr>
            <p:ph type="dt" sz="half" idx="10"/>
          </p:nvPr>
        </p:nvSpPr>
        <p:spPr/>
        <p:txBody>
          <a:bodyPr/>
          <a:lstStyle/>
          <a:p>
            <a:fld id="{E30E2307-1E40-4E12-8716-25BFDA8E7013}" type="datetime1">
              <a:rPr lang="en-US" smtClean="0"/>
              <a:pPr/>
              <a:t>5/14/2020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D739C4FB-7D33-419B-8833-D1372BFD11C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4" name="Date Placeholder 3"/>
          <p:cNvSpPr>
            <a:spLocks noGrp="1"/>
          </p:cNvSpPr>
          <p:nvPr>
            <p:ph type="dt" sz="half" idx="10"/>
          </p:nvPr>
        </p:nvSpPr>
        <p:spPr/>
        <p:txBody>
          <a:bodyPr/>
          <a:lstStyle/>
          <a:p>
            <a:fld id="{4FF0DF08-8B33-7041-A976-F2EBA73A02C8}" type="datetimeFigureOut">
              <a:rPr lang="en-US" smtClean="0"/>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F038F-FF7C-7D4C-B2B9-B3F2C72A4C0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GB"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4" name="Date Placeholder 3"/>
          <p:cNvSpPr>
            <a:spLocks noGrp="1"/>
          </p:cNvSpPr>
          <p:nvPr>
            <p:ph type="dt" sz="half" idx="10"/>
          </p:nvPr>
        </p:nvSpPr>
        <p:spPr/>
        <p:txBody>
          <a:bodyPr/>
          <a:lstStyle/>
          <a:p>
            <a:fld id="{4FF0DF08-8B33-7041-A976-F2EBA73A02C8}" type="datetimeFigureOut">
              <a:rPr lang="en-US" smtClean="0"/>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F038F-FF7C-7D4C-B2B9-B3F2C72A4C0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GB"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4" name="Date Placeholder 3"/>
          <p:cNvSpPr>
            <a:spLocks noGrp="1"/>
          </p:cNvSpPr>
          <p:nvPr>
            <p:ph type="dt" sz="half" idx="10"/>
          </p:nvPr>
        </p:nvSpPr>
        <p:spPr/>
        <p:txBody>
          <a:bodyPr/>
          <a:lstStyle/>
          <a:p>
            <a:fld id="{4FF0DF08-8B33-7041-A976-F2EBA73A02C8}" type="datetimeFigureOut">
              <a:rPr lang="en-US" smtClean="0"/>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8F038F-FF7C-7D4C-B2B9-B3F2C72A4C0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GB"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GB"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GB"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5" name="Date Placeholder 4"/>
          <p:cNvSpPr>
            <a:spLocks noGrp="1"/>
          </p:cNvSpPr>
          <p:nvPr>
            <p:ph type="dt" sz="half" idx="10"/>
          </p:nvPr>
        </p:nvSpPr>
        <p:spPr/>
        <p:txBody>
          <a:bodyPr/>
          <a:lstStyle/>
          <a:p>
            <a:fld id="{4FF0DF08-8B33-7041-A976-F2EBA73A02C8}" type="datetimeFigureOut">
              <a:rPr lang="en-US" smtClean="0"/>
              <a:t>5/14/2020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F038F-FF7C-7D4C-B2B9-B3F2C72A4C0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GB"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GB"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GB"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7" name="Date Placeholder 6"/>
          <p:cNvSpPr>
            <a:spLocks noGrp="1"/>
          </p:cNvSpPr>
          <p:nvPr>
            <p:ph type="dt" sz="half" idx="10"/>
          </p:nvPr>
        </p:nvSpPr>
        <p:spPr/>
        <p:txBody>
          <a:bodyPr/>
          <a:lstStyle/>
          <a:p>
            <a:fld id="{4FF0DF08-8B33-7041-A976-F2EBA73A02C8}" type="datetimeFigureOut">
              <a:rPr lang="en-US" smtClean="0"/>
              <a:t>5/14/2020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8F038F-FF7C-7D4C-B2B9-B3F2C72A4C0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GB" smtClean="0"/>
              <a:t>Click to edit Master title style</a:t>
            </a:r>
            <a:endParaRPr kumimoji="0" lang="en-US"/>
          </a:p>
        </p:txBody>
      </p:sp>
      <p:sp>
        <p:nvSpPr>
          <p:cNvPr id="7" name="Date Placeholder 6"/>
          <p:cNvSpPr>
            <a:spLocks noGrp="1"/>
          </p:cNvSpPr>
          <p:nvPr>
            <p:ph type="dt" sz="half" idx="10"/>
          </p:nvPr>
        </p:nvSpPr>
        <p:spPr/>
        <p:txBody>
          <a:bodyPr/>
          <a:lstStyle/>
          <a:p>
            <a:fld id="{4FF0DF08-8B33-7041-A976-F2EBA73A02C8}" type="datetimeFigureOut">
              <a:rPr lang="en-US" smtClean="0"/>
              <a:t>5/14/2020</a:t>
            </a:fld>
            <a:endParaRPr lang="en-US"/>
          </a:p>
        </p:txBody>
      </p:sp>
      <p:sp>
        <p:nvSpPr>
          <p:cNvPr id="8" name="Slide Number Placeholder 7"/>
          <p:cNvSpPr>
            <a:spLocks noGrp="1"/>
          </p:cNvSpPr>
          <p:nvPr>
            <p:ph type="sldNum" sz="quarter" idx="11"/>
          </p:nvPr>
        </p:nvSpPr>
        <p:spPr/>
        <p:txBody>
          <a:bodyPr/>
          <a:lstStyle/>
          <a:p>
            <a:fld id="{5C8F038F-FF7C-7D4C-B2B9-B3F2C72A4C04}"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0DF08-8B33-7041-A976-F2EBA73A02C8}" type="datetimeFigureOut">
              <a:rPr lang="en-US" smtClean="0"/>
              <a:t>5/14/2020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8F038F-FF7C-7D4C-B2B9-B3F2C72A4C0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GB"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GB"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5" name="Date Placeholder 4"/>
          <p:cNvSpPr>
            <a:spLocks noGrp="1"/>
          </p:cNvSpPr>
          <p:nvPr>
            <p:ph type="dt" sz="half" idx="10"/>
          </p:nvPr>
        </p:nvSpPr>
        <p:spPr/>
        <p:txBody>
          <a:bodyPr/>
          <a:lstStyle/>
          <a:p>
            <a:fld id="{4FF0DF08-8B33-7041-A976-F2EBA73A02C8}" type="datetimeFigureOut">
              <a:rPr lang="en-US" smtClean="0"/>
              <a:t>5/14/2020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6E2D2B3B-882E-40F3-A32F-6DD5169150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GB"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GB" smtClean="0"/>
              <a:t>Drag picture to placeholder or click icon to add</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GB"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4FF0DF08-8B33-7041-A976-F2EBA73A02C8}" type="datetimeFigureOut">
              <a:rPr lang="en-US" smtClean="0"/>
              <a:t>5/14/2020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8F038F-FF7C-7D4C-B2B9-B3F2C72A4C0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GB"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GB" smtClean="0"/>
              <a:t>Click to edit Master text styles</a:t>
            </a:r>
          </a:p>
          <a:p>
            <a:pPr lvl="1" eaLnBrk="1" latinLnBrk="0" hangingPunct="1"/>
            <a:r>
              <a:rPr kumimoji="0" lang="en-GB" smtClean="0"/>
              <a:t>Second level</a:t>
            </a:r>
          </a:p>
          <a:p>
            <a:pPr lvl="2" eaLnBrk="1" latinLnBrk="0" hangingPunct="1"/>
            <a:r>
              <a:rPr kumimoji="0" lang="en-GB" smtClean="0"/>
              <a:t>Third level</a:t>
            </a:r>
          </a:p>
          <a:p>
            <a:pPr lvl="3" eaLnBrk="1" latinLnBrk="0" hangingPunct="1"/>
            <a:r>
              <a:rPr kumimoji="0" lang="en-GB" smtClean="0"/>
              <a:t>Fourth level</a:t>
            </a:r>
          </a:p>
          <a:p>
            <a:pPr lvl="4" eaLnBrk="1" latinLnBrk="0" hangingPunct="1"/>
            <a:r>
              <a:rPr kumimoji="0" lang="en-GB"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4FF0DF08-8B33-7041-A976-F2EBA73A02C8}" type="datetimeFigureOut">
              <a:rPr lang="en-US" smtClean="0"/>
              <a:t>5/14/2020</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5C8F038F-FF7C-7D4C-B2B9-B3F2C72A4C0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bin"/><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3.bin"/><Relationship Id="rId1" Type="http://schemas.openxmlformats.org/officeDocument/2006/relationships/slideLayout" Target="../slideLayouts/slideLayout2.xml"/><Relationship Id="rId5" Type="http://schemas.openxmlformats.org/officeDocument/2006/relationships/audio" Target="../media/audio3.bin"/><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4.bin"/><Relationship Id="rId1" Type="http://schemas.openxmlformats.org/officeDocument/2006/relationships/slideLayout" Target="../slideLayouts/slideLayout2.xml"/><Relationship Id="rId6" Type="http://schemas.openxmlformats.org/officeDocument/2006/relationships/audio" Target="../media/audio4.bin"/><Relationship Id="rId5" Type="http://schemas.openxmlformats.org/officeDocument/2006/relationships/image" Target="../media/image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4.bin"/><Relationship Id="rId1" Type="http://schemas.openxmlformats.org/officeDocument/2006/relationships/slideLayout" Target="../slideLayouts/slideLayout2.xml"/><Relationship Id="rId5" Type="http://schemas.openxmlformats.org/officeDocument/2006/relationships/audio" Target="../media/audio4.bin"/><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bin"/><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3.bin"/><Relationship Id="rId1" Type="http://schemas.openxmlformats.org/officeDocument/2006/relationships/slideLayout" Target="../slideLayouts/slideLayout2.xml"/><Relationship Id="rId5" Type="http://schemas.openxmlformats.org/officeDocument/2006/relationships/audio" Target="../media/audio3.bin"/><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4.bin"/><Relationship Id="rId1" Type="http://schemas.openxmlformats.org/officeDocument/2006/relationships/slideLayout" Target="../slideLayouts/slideLayout2.xml"/><Relationship Id="rId6" Type="http://schemas.openxmlformats.org/officeDocument/2006/relationships/audio" Target="../media/audio4.bin"/><Relationship Id="rId5" Type="http://schemas.openxmlformats.org/officeDocument/2006/relationships/image" Target="../media/image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4.bin"/><Relationship Id="rId1" Type="http://schemas.openxmlformats.org/officeDocument/2006/relationships/slideLayout" Target="../slideLayouts/slideLayout2.xml"/><Relationship Id="rId5" Type="http://schemas.openxmlformats.org/officeDocument/2006/relationships/audio" Target="../media/audio4.bin"/><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4.bin"/><Relationship Id="rId1" Type="http://schemas.openxmlformats.org/officeDocument/2006/relationships/slideLayout" Target="../slideLayouts/slideLayout2.xml"/><Relationship Id="rId6" Type="http://schemas.openxmlformats.org/officeDocument/2006/relationships/audio" Target="../media/audio4.bin"/><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4.bin"/><Relationship Id="rId1" Type="http://schemas.openxmlformats.org/officeDocument/2006/relationships/slideLayout" Target="../slideLayouts/slideLayout2.xml"/><Relationship Id="rId5" Type="http://schemas.openxmlformats.org/officeDocument/2006/relationships/audio" Target="../media/audio4.bin"/><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bin"/><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3.bin"/><Relationship Id="rId1" Type="http://schemas.openxmlformats.org/officeDocument/2006/relationships/slideLayout" Target="../slideLayouts/slideLayout2.xml"/><Relationship Id="rId5" Type="http://schemas.openxmlformats.org/officeDocument/2006/relationships/audio" Target="../media/audio3.bin"/><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4.bin"/><Relationship Id="rId1" Type="http://schemas.openxmlformats.org/officeDocument/2006/relationships/slideLayout" Target="../slideLayouts/slideLayout2.xml"/><Relationship Id="rId6" Type="http://schemas.openxmlformats.org/officeDocument/2006/relationships/audio" Target="../media/audio4.bin"/><Relationship Id="rId5" Type="http://schemas.openxmlformats.org/officeDocument/2006/relationships/image" Target="../media/image9.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bin"/><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bin"/><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3.bin"/><Relationship Id="rId1" Type="http://schemas.openxmlformats.org/officeDocument/2006/relationships/slideLayout" Target="../slideLayouts/slideLayout2.xml"/><Relationship Id="rId5" Type="http://schemas.openxmlformats.org/officeDocument/2006/relationships/audio" Target="../media/audio3.bin"/><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4.bin"/><Relationship Id="rId1" Type="http://schemas.openxmlformats.org/officeDocument/2006/relationships/slideLayout" Target="../slideLayouts/slideLayout2.xml"/><Relationship Id="rId6" Type="http://schemas.openxmlformats.org/officeDocument/2006/relationships/audio" Target="../media/audio4.bin"/><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3.bin"/><Relationship Id="rId1" Type="http://schemas.openxmlformats.org/officeDocument/2006/relationships/slideLayout" Target="../slideLayouts/slideLayout2.xml"/><Relationship Id="rId5" Type="http://schemas.openxmlformats.org/officeDocument/2006/relationships/audio" Target="../media/audio3.bin"/><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4.bin"/><Relationship Id="rId1" Type="http://schemas.openxmlformats.org/officeDocument/2006/relationships/slideLayout" Target="../slideLayouts/slideLayout2.xml"/><Relationship Id="rId6" Type="http://schemas.openxmlformats.org/officeDocument/2006/relationships/audio" Target="../media/audio4.bin"/><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bin"/><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3.bin"/><Relationship Id="rId1" Type="http://schemas.openxmlformats.org/officeDocument/2006/relationships/slideLayout" Target="../slideLayouts/slideLayout2.xml"/><Relationship Id="rId5" Type="http://schemas.openxmlformats.org/officeDocument/2006/relationships/audio" Target="../media/audio3.bin"/><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audio" Target="../media/audio4.bin"/><Relationship Id="rId2" Type="http://schemas.openxmlformats.org/officeDocument/2006/relationships/audio" Target="../media/audio4.bin"/><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E YOU SMARTER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198" y="1162313"/>
            <a:ext cx="8582992" cy="4472426"/>
          </a:xfrm>
          <a:prstGeom prst="rect">
            <a:avLst/>
          </a:prstGeom>
        </p:spPr>
      </p:pic>
      <p:pic>
        <p:nvPicPr>
          <p:cNvPr id="5" name="Picture 4" descr="WHITE COPYRIG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4221725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356" y="2454527"/>
            <a:ext cx="7439005" cy="1792871"/>
            <a:chOff x="608356" y="2454527"/>
            <a:chExt cx="7439005" cy="1792871"/>
          </a:xfrm>
          <a:effectLst>
            <a:outerShdw blurRad="50800" dist="38100" dir="2700000" algn="tl" rotWithShape="0">
              <a:prstClr val="black">
                <a:alpha val="40000"/>
              </a:prstClr>
            </a:outerShdw>
          </a:effectLst>
        </p:grpSpPr>
        <p:sp>
          <p:nvSpPr>
            <p:cNvPr id="4" name="Snip Diagonal Corner Rectangle 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85850" y="2518555"/>
              <a:ext cx="6851997" cy="1569660"/>
            </a:xfrm>
            <a:prstGeom prst="rect">
              <a:avLst/>
            </a:prstGeom>
            <a:noFill/>
            <a:scene3d>
              <a:camera prst="orthographicFront"/>
              <a:lightRig rig="threePt" dir="t"/>
            </a:scene3d>
            <a:sp3d>
              <a:bevelT/>
            </a:sp3d>
          </p:spPr>
          <p:txBody>
            <a:bodyPr wrap="square" rtlCol="0">
              <a:spAutoFit/>
            </a:bodyPr>
            <a:lstStyle/>
            <a:p>
              <a:pPr algn="ctr"/>
              <a:r>
                <a:rPr lang="en-US" sz="9600" b="1" dirty="0" smtClean="0">
                  <a:solidFill>
                    <a:srgbClr val="EFF2EC"/>
                  </a:solidFill>
                  <a:effectLst>
                    <a:outerShdw blurRad="50800" dist="38100" dir="2700000" algn="tl" rotWithShape="0">
                      <a:prstClr val="black">
                        <a:alpha val="40000"/>
                      </a:prstClr>
                    </a:outerShdw>
                  </a:effectLst>
                </a:rPr>
                <a:t>Question 2</a:t>
              </a:r>
              <a:endParaRPr lang="en-US" sz="9600" b="1" dirty="0">
                <a:solidFill>
                  <a:srgbClr val="EFF2EC"/>
                </a:solidFill>
                <a:effectLst>
                  <a:outerShdw blurRad="50800" dist="38100" dir="2700000" algn="tl" rotWithShape="0">
                    <a:prstClr val="black">
                      <a:alpha val="40000"/>
                    </a:prstClr>
                  </a:outerShdw>
                </a:effectLst>
              </a:endParaRPr>
            </a:p>
          </p:txBody>
        </p:sp>
      </p:grpSp>
      <p:pic>
        <p:nvPicPr>
          <p:cNvPr id="7" name="Picture 6"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8" name="Picture 7"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377460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8"/>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Which of these is not another word or phrase for periods?</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Menstruation</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Time of the month</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Being ‘on’</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31" name="Group 30"/>
          <p:cNvGrpSpPr/>
          <p:nvPr/>
        </p:nvGrpSpPr>
        <p:grpSpPr>
          <a:xfrm>
            <a:off x="4749592" y="5488334"/>
            <a:ext cx="4365213" cy="993739"/>
            <a:chOff x="451242" y="3076489"/>
            <a:chExt cx="4365213" cy="993739"/>
          </a:xfrm>
        </p:grpSpPr>
        <p:cxnSp>
          <p:nvCxnSpPr>
            <p:cNvPr id="32" name="Straight Connector 3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34" name="Snip Diagonal Corner Rectangle 3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5" name="TextBox 3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D. Party time</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26" name="Picture 25"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27" name="Picture 26"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43168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1+#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8"/>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Which of these is not another word or phrase for periods?</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Menstruation</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Time of the month</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Being ‘on’</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31" name="Group 30"/>
          <p:cNvGrpSpPr/>
          <p:nvPr/>
        </p:nvGrpSpPr>
        <p:grpSpPr>
          <a:xfrm>
            <a:off x="4749592" y="5488334"/>
            <a:ext cx="4365213" cy="993739"/>
            <a:chOff x="451242" y="3076489"/>
            <a:chExt cx="4365213" cy="993739"/>
          </a:xfrm>
          <a:solidFill>
            <a:srgbClr val="00FF08"/>
          </a:solidFill>
        </p:grpSpPr>
        <p:cxnSp>
          <p:nvCxnSpPr>
            <p:cNvPr id="32" name="Straight Connector 31"/>
            <p:cNvCxnSpPr/>
            <p:nvPr/>
          </p:nvCxnSpPr>
          <p:spPr>
            <a:xfrm flipH="1">
              <a:off x="4365213" y="3578064"/>
              <a:ext cx="451242"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451242" y="3076489"/>
              <a:ext cx="3913971" cy="993739"/>
              <a:chOff x="608356" y="2454527"/>
              <a:chExt cx="7439005" cy="1792871"/>
            </a:xfrm>
            <a:grpFill/>
            <a:effectLst>
              <a:outerShdw blurRad="50800" dist="38100" dir="2700000" algn="tl" rotWithShape="0">
                <a:prstClr val="black">
                  <a:alpha val="40000"/>
                </a:prstClr>
              </a:outerShdw>
            </a:effectLst>
          </p:grpSpPr>
          <p:sp>
            <p:nvSpPr>
              <p:cNvPr id="34" name="Snip Diagonal Corner Rectangle 33"/>
              <p:cNvSpPr/>
              <p:nvPr/>
            </p:nvSpPr>
            <p:spPr>
              <a:xfrm>
                <a:off x="608356" y="2454527"/>
                <a:ext cx="7439005" cy="1792871"/>
              </a:xfrm>
              <a:prstGeom prst="snip2Diag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5" name="TextBox 34"/>
              <p:cNvSpPr txBox="1"/>
              <p:nvPr/>
            </p:nvSpPr>
            <p:spPr>
              <a:xfrm>
                <a:off x="885850" y="2922118"/>
                <a:ext cx="6851998" cy="832921"/>
              </a:xfrm>
              <a:prstGeom prst="rect">
                <a:avLst/>
              </a:prstGeom>
              <a:grp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D. Party time</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26" name="Picture 25"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27" name="Picture 26"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57956977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
          </p:stSnd>
        </p:sndAc>
      </p:transition>
    </mc:Choice>
    <mc:Fallback xmlns="">
      <p:transition xmlns:p14="http://schemas.microsoft.com/office/powerpoint/2010/main" spd="slow">
        <p:sndAc>
          <p:stSnd>
            <p:snd r:embed="rId5" name="Applause"/>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Periods</a:t>
            </a:r>
            <a:endParaRPr lang="en-US" b="1" dirty="0">
              <a:solidFill>
                <a:srgbClr val="EFF2EC"/>
              </a:solidFill>
              <a:latin typeface="+mn-lt"/>
            </a:endParaRPr>
          </a:p>
        </p:txBody>
      </p:sp>
      <p:sp>
        <p:nvSpPr>
          <p:cNvPr id="3" name="Content Placeholder 2"/>
          <p:cNvSpPr>
            <a:spLocks noGrp="1"/>
          </p:cNvSpPr>
          <p:nvPr>
            <p:ph idx="1"/>
          </p:nvPr>
        </p:nvSpPr>
        <p:spPr>
          <a:xfrm>
            <a:off x="457200" y="1600200"/>
            <a:ext cx="7467600" cy="4931229"/>
          </a:xfrm>
        </p:spPr>
        <p:txBody>
          <a:bodyPr>
            <a:normAutofit/>
          </a:bodyPr>
          <a:lstStyle/>
          <a:p>
            <a:r>
              <a:rPr lang="en-US" sz="2400" dirty="0">
                <a:solidFill>
                  <a:srgbClr val="EFF2EC"/>
                </a:solidFill>
                <a:latin typeface="Myriad Pro" charset="0"/>
                <a:ea typeface="Myriad Pro" charset="0"/>
                <a:cs typeface="Myriad Pro" charset="0"/>
              </a:rPr>
              <a:t>Starting your periods is a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big </a:t>
            </a:r>
            <a:r>
              <a:rPr lang="en-US" sz="2400" dirty="0">
                <a:solidFill>
                  <a:srgbClr val="EFF2EC"/>
                </a:solidFill>
                <a:latin typeface="Myriad Pro" charset="0"/>
                <a:ea typeface="Myriad Pro" charset="0"/>
                <a:cs typeface="Myriad Pro" charset="0"/>
              </a:rPr>
              <a:t>change that happens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during </a:t>
            </a:r>
            <a:r>
              <a:rPr lang="en-US" sz="2400" dirty="0">
                <a:solidFill>
                  <a:srgbClr val="EFF2EC"/>
                </a:solidFill>
                <a:latin typeface="Myriad Pro" charset="0"/>
                <a:ea typeface="Myriad Pro" charset="0"/>
                <a:cs typeface="Myriad Pro" charset="0"/>
              </a:rPr>
              <a:t>puberty</a:t>
            </a:r>
            <a:r>
              <a:rPr lang="en-US" sz="2400" dirty="0" smtClean="0">
                <a:solidFill>
                  <a:srgbClr val="EFF2EC"/>
                </a:solidFill>
                <a:latin typeface="Myriad Pro" charset="0"/>
                <a:ea typeface="Myriad Pro" charset="0"/>
                <a:cs typeface="Myriad Pro" charset="0"/>
              </a:rPr>
              <a:t>. </a:t>
            </a:r>
            <a:r>
              <a:rPr lang="en-US" sz="2400" dirty="0">
                <a:solidFill>
                  <a:srgbClr val="EFF2EC"/>
                </a:solidFill>
                <a:latin typeface="Myriad Pro" charset="0"/>
                <a:ea typeface="Myriad Pro" charset="0"/>
                <a:cs typeface="Myriad Pro" charset="0"/>
              </a:rPr>
              <a:t>Periods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last </a:t>
            </a:r>
            <a:r>
              <a:rPr lang="en-US" sz="2400" dirty="0">
                <a:solidFill>
                  <a:srgbClr val="EFF2EC"/>
                </a:solidFill>
                <a:latin typeface="Myriad Pro" charset="0"/>
                <a:ea typeface="Myriad Pro" charset="0"/>
                <a:cs typeface="Myriad Pro" charset="0"/>
              </a:rPr>
              <a:t>for five days on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average </a:t>
            </a:r>
            <a:r>
              <a:rPr lang="en-US" sz="2400" dirty="0">
                <a:solidFill>
                  <a:srgbClr val="EFF2EC"/>
                </a:solidFill>
                <a:latin typeface="Myriad Pro" charset="0"/>
                <a:ea typeface="Myriad Pro" charset="0"/>
                <a:cs typeface="Myriad Pro" charset="0"/>
              </a:rPr>
              <a:t>each month,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when </a:t>
            </a:r>
            <a:r>
              <a:rPr lang="en-US" sz="2400" dirty="0">
                <a:solidFill>
                  <a:srgbClr val="EFF2EC"/>
                </a:solidFill>
                <a:latin typeface="Myriad Pro" charset="0"/>
                <a:ea typeface="Myriad Pro" charset="0"/>
                <a:cs typeface="Myriad Pro" charset="0"/>
              </a:rPr>
              <a:t>some blood comes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out </a:t>
            </a:r>
            <a:r>
              <a:rPr lang="en-US" sz="2400" dirty="0">
                <a:solidFill>
                  <a:srgbClr val="EFF2EC"/>
                </a:solidFill>
                <a:latin typeface="Myriad Pro" charset="0"/>
                <a:ea typeface="Myriad Pro" charset="0"/>
                <a:cs typeface="Myriad Pro" charset="0"/>
              </a:rPr>
              <a:t>of your </a:t>
            </a:r>
            <a:r>
              <a:rPr lang="en-US" sz="2400" dirty="0" smtClean="0">
                <a:solidFill>
                  <a:srgbClr val="EFF2EC"/>
                </a:solidFill>
                <a:latin typeface="Myriad Pro" charset="0"/>
                <a:ea typeface="Myriad Pro" charset="0"/>
                <a:cs typeface="Myriad Pro" charset="0"/>
              </a:rPr>
              <a:t>vagina. This </a:t>
            </a:r>
            <a:r>
              <a:rPr lang="en-US" sz="2400" dirty="0">
                <a:solidFill>
                  <a:srgbClr val="EFF2EC"/>
                </a:solidFill>
                <a:latin typeface="Myriad Pro" charset="0"/>
                <a:ea typeface="Myriad Pro" charset="0"/>
                <a:cs typeface="Myriad Pro" charset="0"/>
              </a:rPr>
              <a:t>is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caused </a:t>
            </a:r>
            <a:r>
              <a:rPr lang="en-US" sz="2400" dirty="0">
                <a:solidFill>
                  <a:srgbClr val="EFF2EC"/>
                </a:solidFill>
                <a:latin typeface="Myriad Pro" charset="0"/>
                <a:ea typeface="Myriad Pro" charset="0"/>
                <a:cs typeface="Myriad Pro" charset="0"/>
              </a:rPr>
              <a:t>by the release of an </a:t>
            </a:r>
            <a:r>
              <a:rPr lang="en-US" sz="2400" dirty="0" smtClean="0">
                <a:solidFill>
                  <a:srgbClr val="EFF2EC"/>
                </a:solidFill>
                <a:latin typeface="Myriad Pro" charset="0"/>
                <a:ea typeface="Myriad Pro" charset="0"/>
                <a:cs typeface="Myriad Pro" charset="0"/>
              </a:rPr>
              <a:t>egg </a:t>
            </a:r>
            <a:r>
              <a:rPr lang="en-US" sz="2400" dirty="0">
                <a:solidFill>
                  <a:srgbClr val="EFF2EC"/>
                </a:solidFill>
                <a:latin typeface="Myriad Pro" charset="0"/>
                <a:ea typeface="Myriad Pro" charset="0"/>
                <a:cs typeface="Myriad Pro" charset="0"/>
              </a:rPr>
              <a:t>every twenty eight days </a:t>
            </a:r>
            <a:r>
              <a:rPr lang="en-US" sz="2400" dirty="0" smtClean="0">
                <a:solidFill>
                  <a:srgbClr val="EFF2EC"/>
                </a:solidFill>
                <a:latin typeface="Myriad Pro" charset="0"/>
                <a:ea typeface="Myriad Pro" charset="0"/>
                <a:cs typeface="Myriad Pro" charset="0"/>
              </a:rPr>
              <a:t>from </a:t>
            </a:r>
            <a:r>
              <a:rPr lang="en-US" sz="2400" dirty="0">
                <a:solidFill>
                  <a:srgbClr val="EFF2EC"/>
                </a:solidFill>
                <a:latin typeface="Myriad Pro" charset="0"/>
                <a:ea typeface="Myriad Pro" charset="0"/>
                <a:cs typeface="Myriad Pro" charset="0"/>
              </a:rPr>
              <a:t>your ovaries, where all the eggs are stored, and it travelling down the fallopian tube where it sits for a few days before  being released, along with the uterus lining which has also thickened at the same time. </a:t>
            </a:r>
          </a:p>
        </p:txBody>
      </p:sp>
      <p:pic>
        <p:nvPicPr>
          <p:cNvPr id="5" name="Picture 4"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6" name="Picture 5"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pic>
        <p:nvPicPr>
          <p:cNvPr id="7" name="Picture 6" descr="tampon-495739_6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849" y="1805214"/>
            <a:ext cx="2853690" cy="1934579"/>
          </a:xfrm>
          <a:prstGeom prst="rect">
            <a:avLst/>
          </a:prstGeom>
        </p:spPr>
      </p:pic>
    </p:spTree>
    <p:extLst>
      <p:ext uri="{BB962C8B-B14F-4D97-AF65-F5344CB8AC3E}">
        <p14:creationId xmlns:p14="http://schemas.microsoft.com/office/powerpoint/2010/main" val="2404627476"/>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6" name="Bubbles"/>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Periods</a:t>
            </a:r>
            <a:endParaRPr lang="en-US" b="1" dirty="0">
              <a:solidFill>
                <a:srgbClr val="EFF2EC"/>
              </a:solidFill>
              <a:latin typeface="+mn-lt"/>
            </a:endParaRPr>
          </a:p>
        </p:txBody>
      </p:sp>
      <p:sp>
        <p:nvSpPr>
          <p:cNvPr id="3" name="Content Placeholder 2"/>
          <p:cNvSpPr>
            <a:spLocks noGrp="1"/>
          </p:cNvSpPr>
          <p:nvPr>
            <p:ph idx="1"/>
          </p:nvPr>
        </p:nvSpPr>
        <p:spPr>
          <a:xfrm>
            <a:off x="457200" y="1600200"/>
            <a:ext cx="7467600" cy="4931229"/>
          </a:xfrm>
        </p:spPr>
        <p:txBody>
          <a:bodyPr>
            <a:normAutofit/>
          </a:bodyPr>
          <a:lstStyle/>
          <a:p>
            <a:r>
              <a:rPr lang="en-US" sz="2400" dirty="0">
                <a:solidFill>
                  <a:srgbClr val="EFF2EC"/>
                </a:solidFill>
                <a:latin typeface="Myriad Pro" charset="0"/>
                <a:ea typeface="Myriad Pro" charset="0"/>
                <a:cs typeface="Myriad Pro" charset="0"/>
              </a:rPr>
              <a:t>This </a:t>
            </a:r>
            <a:r>
              <a:rPr lang="en-US" sz="2400" dirty="0" smtClean="0">
                <a:solidFill>
                  <a:srgbClr val="EFF2EC"/>
                </a:solidFill>
                <a:latin typeface="Myriad Pro" charset="0"/>
                <a:ea typeface="Myriad Pro" charset="0"/>
                <a:cs typeface="Myriad Pro" charset="0"/>
              </a:rPr>
              <a:t>causes dark </a:t>
            </a:r>
            <a:r>
              <a:rPr lang="en-US" sz="2400" dirty="0">
                <a:solidFill>
                  <a:srgbClr val="EFF2EC"/>
                </a:solidFill>
                <a:latin typeface="Myriad Pro" charset="0"/>
                <a:ea typeface="Myriad Pro" charset="0"/>
                <a:cs typeface="Myriad Pro" charset="0"/>
              </a:rPr>
              <a:t>blood </a:t>
            </a:r>
            <a:r>
              <a:rPr lang="en-US" sz="2400" dirty="0" smtClean="0">
                <a:solidFill>
                  <a:srgbClr val="EFF2EC"/>
                </a:solidFill>
                <a:latin typeface="Myriad Pro" charset="0"/>
                <a:ea typeface="Myriad Pro" charset="0"/>
                <a:cs typeface="Myriad Pro" charset="0"/>
              </a:rPr>
              <a:t>to trickle </a:t>
            </a:r>
            <a:r>
              <a:rPr lang="en-US" sz="2400" dirty="0">
                <a:solidFill>
                  <a:srgbClr val="EFF2EC"/>
                </a:solidFill>
                <a:latin typeface="Myriad Pro" charset="0"/>
                <a:ea typeface="Myriad Pro" charset="0"/>
                <a:cs typeface="Myriad Pro" charset="0"/>
              </a:rPr>
              <a:t>from the your vagina and is known technically as </a:t>
            </a:r>
            <a:r>
              <a:rPr lang="en-US" sz="2400" dirty="0" smtClean="0">
                <a:solidFill>
                  <a:srgbClr val="EFF2EC"/>
                </a:solidFill>
                <a:latin typeface="Myriad Pro" charset="0"/>
                <a:ea typeface="Myriad Pro" charset="0"/>
                <a:cs typeface="Myriad Pro" charset="0"/>
              </a:rPr>
              <a:t>menstruation.</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Most </a:t>
            </a:r>
            <a:r>
              <a:rPr lang="en-US" sz="2400" dirty="0">
                <a:solidFill>
                  <a:srgbClr val="EFF2EC"/>
                </a:solidFill>
                <a:latin typeface="Myriad Pro" charset="0"/>
                <a:ea typeface="Myriad Pro" charset="0"/>
                <a:cs typeface="Myriad Pro" charset="0"/>
              </a:rPr>
              <a:t>girls start their periods between the ages of nine and fifteen. You will then have a period once a month until you are no longer able to have babies (around fifty years old)</a:t>
            </a:r>
            <a:r>
              <a:rPr lang="en-US" sz="2400" dirty="0" smtClean="0">
                <a:solidFill>
                  <a:srgbClr val="EFF2EC"/>
                </a:solidFill>
                <a:latin typeface="Myriad Pro" charset="0"/>
                <a:ea typeface="Myriad Pro" charset="0"/>
                <a:cs typeface="Myriad Pro" charset="0"/>
              </a:rPr>
              <a:t>.</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The </a:t>
            </a:r>
            <a:r>
              <a:rPr lang="en-US" sz="2400" dirty="0">
                <a:solidFill>
                  <a:srgbClr val="EFF2EC"/>
                </a:solidFill>
                <a:latin typeface="Myriad Pro" charset="0"/>
                <a:ea typeface="Myriad Pro" charset="0"/>
                <a:cs typeface="Myriad Pro" charset="0"/>
              </a:rPr>
              <a:t>blood from a period starts coming out slowly, so don</a:t>
            </a:r>
            <a:r>
              <a:rPr lang="uk-UA" sz="2400" dirty="0">
                <a:solidFill>
                  <a:srgbClr val="EFF2EC"/>
                </a:solidFill>
                <a:latin typeface="Myriad Pro" charset="0"/>
                <a:ea typeface="Myriad Pro" charset="0"/>
                <a:cs typeface="Myriad Pro" charset="0"/>
              </a:rPr>
              <a:t>’</a:t>
            </a:r>
            <a:r>
              <a:rPr lang="en-US" sz="2400" dirty="0">
                <a:solidFill>
                  <a:srgbClr val="EFF2EC"/>
                </a:solidFill>
                <a:latin typeface="Myriad Pro" charset="0"/>
                <a:ea typeface="Myriad Pro" charset="0"/>
                <a:cs typeface="Myriad Pro" charset="0"/>
              </a:rPr>
              <a:t>t worry that you will suddenly flood everywhere! It may seem like more, but you actually only lose two to three tablespoons of blood over a whole period.</a:t>
            </a:r>
          </a:p>
        </p:txBody>
      </p:sp>
      <p:pic>
        <p:nvPicPr>
          <p:cNvPr id="5" name="Picture 4"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6" name="Picture 5"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612007389"/>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5" name="Bubbles"/>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rgbClr val="FFFF00"/>
                </a:solidFill>
              </a:rPr>
              <a:t>What happens?</a:t>
            </a:r>
            <a:endParaRPr lang="en-GB" dirty="0">
              <a:solidFill>
                <a:srgbClr val="FFFF00"/>
              </a:solidFill>
            </a:endParaRPr>
          </a:p>
        </p:txBody>
      </p:sp>
      <p:pic>
        <p:nvPicPr>
          <p:cNvPr id="1026" name="Picture 2" descr="Image result for menstru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066" y="1910368"/>
            <a:ext cx="6588916" cy="3699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105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356" y="2454527"/>
            <a:ext cx="7439005" cy="1792871"/>
            <a:chOff x="608356" y="2454527"/>
            <a:chExt cx="7439005" cy="1792871"/>
          </a:xfrm>
          <a:effectLst>
            <a:outerShdw blurRad="50800" dist="38100" dir="2700000" algn="tl" rotWithShape="0">
              <a:prstClr val="black">
                <a:alpha val="40000"/>
              </a:prstClr>
            </a:outerShdw>
          </a:effectLst>
        </p:grpSpPr>
        <p:sp>
          <p:nvSpPr>
            <p:cNvPr id="4" name="Snip Diagonal Corner Rectangle 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85850" y="2518555"/>
              <a:ext cx="6851997" cy="1569660"/>
            </a:xfrm>
            <a:prstGeom prst="rect">
              <a:avLst/>
            </a:prstGeom>
            <a:noFill/>
            <a:scene3d>
              <a:camera prst="orthographicFront"/>
              <a:lightRig rig="threePt" dir="t"/>
            </a:scene3d>
            <a:sp3d>
              <a:bevelT/>
            </a:sp3d>
          </p:spPr>
          <p:txBody>
            <a:bodyPr wrap="square" rtlCol="0">
              <a:spAutoFit/>
            </a:bodyPr>
            <a:lstStyle/>
            <a:p>
              <a:pPr algn="ctr"/>
              <a:r>
                <a:rPr lang="en-US" sz="9600" b="1" dirty="0" smtClean="0">
                  <a:solidFill>
                    <a:srgbClr val="EFF2EC"/>
                  </a:solidFill>
                  <a:effectLst>
                    <a:outerShdw blurRad="50800" dist="38100" dir="2700000" algn="tl" rotWithShape="0">
                      <a:prstClr val="black">
                        <a:alpha val="40000"/>
                      </a:prstClr>
                    </a:outerShdw>
                  </a:effectLst>
                </a:rPr>
                <a:t>Question 3</a:t>
              </a:r>
              <a:endParaRPr lang="en-US" sz="9600" b="1" dirty="0">
                <a:solidFill>
                  <a:srgbClr val="EFF2EC"/>
                </a:solidFill>
                <a:effectLst>
                  <a:outerShdw blurRad="50800" dist="38100" dir="2700000" algn="tl" rotWithShape="0">
                    <a:prstClr val="black">
                      <a:alpha val="40000"/>
                    </a:prstClr>
                  </a:outerShdw>
                </a:effectLst>
              </a:endParaRPr>
            </a:p>
          </p:txBody>
        </p:sp>
      </p:grpSp>
      <p:pic>
        <p:nvPicPr>
          <p:cNvPr id="7" name="Picture 6"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8" name="Picture 7"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11004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8"/>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Which of these is not a sanitary product?</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A tampon</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A towel</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A pad</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A flush</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426047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8"/>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Which of these is not a sanitary product?</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A tampon</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A towel</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A pad</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a:solidFill>
            <a:srgbClr val="00FF08"/>
          </a:solidFill>
        </p:grpSpPr>
        <p:cxnSp>
          <p:nvCxnSpPr>
            <p:cNvPr id="27" name="Straight Connector 26"/>
            <p:cNvCxnSpPr/>
            <p:nvPr/>
          </p:nvCxnSpPr>
          <p:spPr>
            <a:xfrm flipH="1">
              <a:off x="4365213" y="3578064"/>
              <a:ext cx="451242"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grpFill/>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922118"/>
                <a:ext cx="6851998" cy="832921"/>
              </a:xfrm>
              <a:prstGeom prst="rect">
                <a:avLst/>
              </a:prstGeom>
              <a:grp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A flush</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175723017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
          </p:stSnd>
        </p:sndAc>
      </p:transition>
    </mc:Choice>
    <mc:Fallback xmlns="">
      <p:transition xmlns:p14="http://schemas.microsoft.com/office/powerpoint/2010/main" spd="slow">
        <p:sndAc>
          <p:stSnd>
            <p:snd r:embed="rId5" name="Applause"/>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Sanitary Hygiene</a:t>
            </a:r>
            <a:endParaRPr lang="en-US" b="1" dirty="0">
              <a:solidFill>
                <a:srgbClr val="EFF2EC"/>
              </a:solidFill>
              <a:latin typeface="+mn-lt"/>
            </a:endParaRPr>
          </a:p>
        </p:txBody>
      </p:sp>
      <p:sp>
        <p:nvSpPr>
          <p:cNvPr id="3" name="Content Placeholder 2"/>
          <p:cNvSpPr>
            <a:spLocks noGrp="1"/>
          </p:cNvSpPr>
          <p:nvPr>
            <p:ph idx="1"/>
          </p:nvPr>
        </p:nvSpPr>
        <p:spPr/>
        <p:txBody>
          <a:bodyPr>
            <a:normAutofit/>
          </a:bodyPr>
          <a:lstStyle/>
          <a:p>
            <a:r>
              <a:rPr lang="en-US" sz="2400" dirty="0">
                <a:solidFill>
                  <a:srgbClr val="EFF2EC"/>
                </a:solidFill>
                <a:latin typeface="Myriad Pro" charset="0"/>
                <a:ea typeface="Myriad Pro" charset="0"/>
                <a:cs typeface="Myriad Pro" charset="0"/>
              </a:rPr>
              <a:t>The blood from your period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should </a:t>
            </a:r>
            <a:r>
              <a:rPr lang="en-US" sz="2400" dirty="0">
                <a:solidFill>
                  <a:srgbClr val="EFF2EC"/>
                </a:solidFill>
                <a:latin typeface="Myriad Pro" charset="0"/>
                <a:ea typeface="Myriad Pro" charset="0"/>
                <a:cs typeface="Myriad Pro" charset="0"/>
              </a:rPr>
              <a:t>be soaked up by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using </a:t>
            </a:r>
            <a:r>
              <a:rPr lang="en-US" sz="2400" dirty="0">
                <a:solidFill>
                  <a:srgbClr val="EFF2EC"/>
                </a:solidFill>
                <a:latin typeface="Myriad Pro" charset="0"/>
                <a:ea typeface="Myriad Pro" charset="0"/>
                <a:cs typeface="Myriad Pro" charset="0"/>
              </a:rPr>
              <a:t>sanitary towels (pads) or tampons. Tampons are tightly wound rolls of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material</a:t>
            </a:r>
            <a:r>
              <a:rPr lang="en-US" sz="2400" dirty="0">
                <a:solidFill>
                  <a:srgbClr val="EFF2EC"/>
                </a:solidFill>
                <a:latin typeface="Myriad Pro" charset="0"/>
                <a:ea typeface="Myriad Pro" charset="0"/>
                <a:cs typeface="Myriad Pro" charset="0"/>
              </a:rPr>
              <a:t>, which are very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absorbent</a:t>
            </a:r>
            <a:r>
              <a:rPr lang="en-US" sz="2400" dirty="0">
                <a:solidFill>
                  <a:srgbClr val="EFF2EC"/>
                </a:solidFill>
                <a:latin typeface="Myriad Pro" charset="0"/>
                <a:ea typeface="Myriad Pro" charset="0"/>
                <a:cs typeface="Myriad Pro" charset="0"/>
              </a:rPr>
              <a:t>, with a string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attached </a:t>
            </a:r>
            <a:r>
              <a:rPr lang="en-US" sz="2400" dirty="0">
                <a:solidFill>
                  <a:srgbClr val="EFF2EC"/>
                </a:solidFill>
                <a:latin typeface="Myriad Pro" charset="0"/>
                <a:ea typeface="Myriad Pro" charset="0"/>
                <a:cs typeface="Myriad Pro" charset="0"/>
              </a:rPr>
              <a:t>so you can easily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remove </a:t>
            </a:r>
            <a:r>
              <a:rPr lang="en-US" sz="2400" dirty="0">
                <a:solidFill>
                  <a:srgbClr val="EFF2EC"/>
                </a:solidFill>
                <a:latin typeface="Myriad Pro" charset="0"/>
                <a:ea typeface="Myriad Pro" charset="0"/>
                <a:cs typeface="Myriad Pro" charset="0"/>
              </a:rPr>
              <a:t>them. They are pushed up inside your vagina and, once inserted, you can’t feel them. They need to be changed regularly. </a:t>
            </a:r>
          </a:p>
        </p:txBody>
      </p:sp>
      <p:pic>
        <p:nvPicPr>
          <p:cNvPr id="6" name="Picture 5"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7" name="Picture 6"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pic>
        <p:nvPicPr>
          <p:cNvPr id="4" name="Picture 3" descr="sanitary-napkin-295139_6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0094" y="2887038"/>
            <a:ext cx="1734706" cy="1349319"/>
          </a:xfrm>
          <a:prstGeom prst="rect">
            <a:avLst/>
          </a:prstGeom>
        </p:spPr>
      </p:pic>
    </p:spTree>
    <p:extLst>
      <p:ext uri="{BB962C8B-B14F-4D97-AF65-F5344CB8AC3E}">
        <p14:creationId xmlns:p14="http://schemas.microsoft.com/office/powerpoint/2010/main" val="4190503441"/>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6" name="Bubbles"/>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356" y="2454527"/>
            <a:ext cx="7439005" cy="1792871"/>
            <a:chOff x="608356" y="2454527"/>
            <a:chExt cx="7439005" cy="1792871"/>
          </a:xfrm>
          <a:effectLst>
            <a:outerShdw blurRad="50800" dist="38100" dir="2700000" algn="tl" rotWithShape="0">
              <a:prstClr val="black">
                <a:alpha val="40000"/>
              </a:prstClr>
            </a:outerShdw>
          </a:effectLst>
        </p:grpSpPr>
        <p:sp>
          <p:nvSpPr>
            <p:cNvPr id="4" name="Snip Diagonal Corner Rectangle 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85850" y="2518555"/>
              <a:ext cx="6851997" cy="1569660"/>
            </a:xfrm>
            <a:prstGeom prst="rect">
              <a:avLst/>
            </a:prstGeom>
            <a:noFill/>
            <a:scene3d>
              <a:camera prst="orthographicFront"/>
              <a:lightRig rig="threePt" dir="t"/>
            </a:scene3d>
            <a:sp3d>
              <a:bevelT/>
            </a:sp3d>
          </p:spPr>
          <p:txBody>
            <a:bodyPr wrap="square" rtlCol="0">
              <a:spAutoFit/>
            </a:bodyPr>
            <a:lstStyle/>
            <a:p>
              <a:pPr algn="ctr"/>
              <a:r>
                <a:rPr lang="en-US" sz="9600" b="1" dirty="0" smtClean="0">
                  <a:solidFill>
                    <a:srgbClr val="EFF2EC"/>
                  </a:solidFill>
                  <a:effectLst>
                    <a:outerShdw blurRad="50800" dist="38100" dir="2700000" algn="tl" rotWithShape="0">
                      <a:prstClr val="black">
                        <a:alpha val="40000"/>
                      </a:prstClr>
                    </a:outerShdw>
                  </a:effectLst>
                </a:rPr>
                <a:t>Question 1</a:t>
              </a:r>
              <a:endParaRPr lang="en-US" sz="9600" b="1" dirty="0">
                <a:solidFill>
                  <a:srgbClr val="EFF2EC"/>
                </a:solidFill>
                <a:effectLst>
                  <a:outerShdw blurRad="50800" dist="38100" dir="2700000" algn="tl" rotWithShape="0">
                    <a:prstClr val="black">
                      <a:alpha val="40000"/>
                    </a:prstClr>
                  </a:outerShdw>
                </a:effectLst>
              </a:endParaRPr>
            </a:p>
          </p:txBody>
        </p:sp>
      </p:grpSp>
      <p:pic>
        <p:nvPicPr>
          <p:cNvPr id="8" name="Picture 7"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9" name="Picture 8"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8316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Sanitary Hygiene</a:t>
            </a:r>
            <a:endParaRPr lang="en-US" b="1" dirty="0">
              <a:solidFill>
                <a:srgbClr val="EFF2EC"/>
              </a:solidFill>
              <a:latin typeface="+mn-lt"/>
            </a:endParaRPr>
          </a:p>
        </p:txBody>
      </p:sp>
      <p:sp>
        <p:nvSpPr>
          <p:cNvPr id="3" name="Content Placeholder 2"/>
          <p:cNvSpPr>
            <a:spLocks noGrp="1"/>
          </p:cNvSpPr>
          <p:nvPr>
            <p:ph idx="1"/>
          </p:nvPr>
        </p:nvSpPr>
        <p:spPr/>
        <p:txBody>
          <a:bodyPr>
            <a:normAutofit/>
          </a:bodyPr>
          <a:lstStyle/>
          <a:p>
            <a:r>
              <a:rPr lang="en-US" sz="2400" dirty="0">
                <a:solidFill>
                  <a:srgbClr val="EFF2EC"/>
                </a:solidFill>
                <a:latin typeface="Myriad Pro" charset="0"/>
                <a:ea typeface="Myriad Pro" charset="0"/>
                <a:cs typeface="Myriad Pro" charset="0"/>
              </a:rPr>
              <a:t>The advantage of using tampons is that you can still swim when you are having a period. Towels or pads sit inside your knickers and soak up the blood as it leaves your vagina. They come in different thicknesses and most have sticky side flaps to help keep them in position. You will need to change your towel frequently during the day, depending on how heavy your blood flow is. </a:t>
            </a:r>
          </a:p>
        </p:txBody>
      </p:sp>
      <p:pic>
        <p:nvPicPr>
          <p:cNvPr id="6" name="Picture 5"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7" name="Picture 6"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652920934"/>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5" name="Bubbles"/>
          </p:st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Let’s Talk About Sex!</a:t>
            </a:r>
            <a:endParaRPr lang="en-US" b="1" dirty="0">
              <a:solidFill>
                <a:srgbClr val="EFF2EC"/>
              </a:solidFill>
              <a:latin typeface="+mn-lt"/>
            </a:endParaRPr>
          </a:p>
        </p:txBody>
      </p:sp>
      <p:sp>
        <p:nvSpPr>
          <p:cNvPr id="3" name="Content Placeholder 2"/>
          <p:cNvSpPr>
            <a:spLocks noGrp="1"/>
          </p:cNvSpPr>
          <p:nvPr>
            <p:ph idx="1"/>
          </p:nvPr>
        </p:nvSpPr>
        <p:spPr>
          <a:xfrm>
            <a:off x="457200" y="1600200"/>
            <a:ext cx="7467600" cy="4920303"/>
          </a:xfrm>
        </p:spPr>
        <p:txBody>
          <a:bodyPr>
            <a:normAutofit/>
          </a:bodyPr>
          <a:lstStyle/>
          <a:p>
            <a:r>
              <a:rPr lang="en-US" sz="2400" dirty="0">
                <a:solidFill>
                  <a:srgbClr val="EFF2EC"/>
                </a:solidFill>
                <a:latin typeface="Myriad Pro" charset="0"/>
                <a:ea typeface="Myriad Pro" charset="0"/>
                <a:cs typeface="Myriad Pro" charset="0"/>
              </a:rPr>
              <a:t>Puberty for a girl is quite similar to a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boy</a:t>
            </a:r>
            <a:r>
              <a:rPr lang="en-US" sz="2400" dirty="0">
                <a:solidFill>
                  <a:srgbClr val="EFF2EC"/>
                </a:solidFill>
                <a:latin typeface="Myriad Pro" charset="0"/>
                <a:ea typeface="Myriad Pro" charset="0"/>
                <a:cs typeface="Myriad Pro" charset="0"/>
              </a:rPr>
              <a:t>, except their breasts become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bigger</a:t>
            </a:r>
            <a:r>
              <a:rPr lang="en-US" sz="2400" dirty="0">
                <a:solidFill>
                  <a:srgbClr val="EFF2EC"/>
                </a:solidFill>
                <a:latin typeface="Myriad Pro" charset="0"/>
                <a:ea typeface="Myriad Pro" charset="0"/>
                <a:cs typeface="Myriad Pro" charset="0"/>
              </a:rPr>
              <a:t>, they start their periods and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their </a:t>
            </a:r>
            <a:r>
              <a:rPr lang="en-US" sz="2400" dirty="0">
                <a:solidFill>
                  <a:srgbClr val="EFF2EC"/>
                </a:solidFill>
                <a:latin typeface="Myriad Pro" charset="0"/>
                <a:ea typeface="Myriad Pro" charset="0"/>
                <a:cs typeface="Myriad Pro" charset="0"/>
              </a:rPr>
              <a:t>sex organs develop. Breasts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make </a:t>
            </a:r>
            <a:r>
              <a:rPr lang="en-US" sz="2400" dirty="0">
                <a:solidFill>
                  <a:srgbClr val="EFF2EC"/>
                </a:solidFill>
                <a:latin typeface="Myriad Pro" charset="0"/>
                <a:ea typeface="Myriad Pro" charset="0"/>
                <a:cs typeface="Myriad Pro" charset="0"/>
              </a:rPr>
              <a:t>a girl look grown up and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attractive </a:t>
            </a:r>
            <a:r>
              <a:rPr lang="en-US" sz="2400" dirty="0">
                <a:solidFill>
                  <a:srgbClr val="EFF2EC"/>
                </a:solidFill>
                <a:latin typeface="Myriad Pro" charset="0"/>
                <a:ea typeface="Myriad Pro" charset="0"/>
                <a:cs typeface="Myriad Pro" charset="0"/>
              </a:rPr>
              <a:t>and they make milk for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their </a:t>
            </a:r>
            <a:r>
              <a:rPr lang="en-US" sz="2400" dirty="0" smtClean="0">
                <a:solidFill>
                  <a:srgbClr val="EFF2EC"/>
                </a:solidFill>
                <a:latin typeface="Myriad Pro" charset="0"/>
                <a:ea typeface="Myriad Pro" charset="0"/>
                <a:cs typeface="Myriad Pro" charset="0"/>
              </a:rPr>
              <a:t>babies</a:t>
            </a:r>
            <a:r>
              <a:rPr lang="en-US" sz="2400" dirty="0">
                <a:solidFill>
                  <a:srgbClr val="EFF2EC"/>
                </a:solidFill>
                <a:latin typeface="Myriad Pro" charset="0"/>
                <a:ea typeface="Myriad Pro" charset="0"/>
                <a:cs typeface="Myriad Pro" charset="0"/>
              </a:rPr>
              <a:t>, too. </a:t>
            </a:r>
          </a:p>
        </p:txBody>
      </p:sp>
      <p:pic>
        <p:nvPicPr>
          <p:cNvPr id="4" name="Picture 3" descr="caucasian-84418_6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183" y="1606114"/>
            <a:ext cx="2263617" cy="3212228"/>
          </a:xfrm>
          <a:prstGeom prst="rect">
            <a:avLst/>
          </a:prstGeom>
        </p:spPr>
      </p:pic>
      <p:pic>
        <p:nvPicPr>
          <p:cNvPr id="5" name="Picture 4" descr="ARE YOU SMARTER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6" name="Picture 5" descr="WHITE COPYRIGH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263315397"/>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6" name="Bubbles"/>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Let’s Talk About Sex!</a:t>
            </a:r>
            <a:endParaRPr lang="en-US" b="1" dirty="0">
              <a:solidFill>
                <a:srgbClr val="EFF2EC"/>
              </a:solidFill>
              <a:latin typeface="+mn-lt"/>
            </a:endParaRPr>
          </a:p>
        </p:txBody>
      </p:sp>
      <p:sp>
        <p:nvSpPr>
          <p:cNvPr id="3" name="Content Placeholder 2"/>
          <p:cNvSpPr>
            <a:spLocks noGrp="1"/>
          </p:cNvSpPr>
          <p:nvPr>
            <p:ph idx="1"/>
          </p:nvPr>
        </p:nvSpPr>
        <p:spPr/>
        <p:txBody>
          <a:bodyPr>
            <a:normAutofit/>
          </a:bodyPr>
          <a:lstStyle/>
          <a:p>
            <a:r>
              <a:rPr lang="en-US" sz="2400" dirty="0" smtClean="0">
                <a:solidFill>
                  <a:srgbClr val="EFF2EC"/>
                </a:solidFill>
                <a:latin typeface="Myriad Pro" charset="0"/>
                <a:ea typeface="Myriad Pro" charset="0"/>
                <a:cs typeface="Myriad Pro" charset="0"/>
              </a:rPr>
              <a:t>You </a:t>
            </a:r>
            <a:r>
              <a:rPr lang="en-US" sz="2400" dirty="0">
                <a:solidFill>
                  <a:srgbClr val="EFF2EC"/>
                </a:solidFill>
                <a:latin typeface="Myriad Pro" charset="0"/>
                <a:ea typeface="Myriad Pro" charset="0"/>
                <a:cs typeface="Myriad Pro" charset="0"/>
              </a:rPr>
              <a:t>start to become a sexual person when you go through puberty. This doesn’t mean you are ready to have sex just because you can, though! People have sex or ‘make love’ because they feel deeply attracted to or are in love with someone. People can be sexual with each other in lots of ways.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When </a:t>
            </a:r>
            <a:r>
              <a:rPr lang="en-US" sz="2400" dirty="0">
                <a:solidFill>
                  <a:srgbClr val="EFF2EC"/>
                </a:solidFill>
                <a:latin typeface="Myriad Pro" charset="0"/>
                <a:ea typeface="Myriad Pro" charset="0"/>
                <a:cs typeface="Myriad Pro" charset="0"/>
              </a:rPr>
              <a:t>a man and a woman have sex, it usually means the man’s erect penis goes inside the woman’s vagina and he </a:t>
            </a:r>
            <a:r>
              <a:rPr lang="en-US" sz="2400" dirty="0" smtClean="0">
                <a:solidFill>
                  <a:srgbClr val="EFF2EC"/>
                </a:solidFill>
                <a:latin typeface="Myriad Pro" charset="0"/>
                <a:ea typeface="Myriad Pro" charset="0"/>
                <a:cs typeface="Myriad Pro" charset="0"/>
              </a:rPr>
              <a:t>ejaculates which means release semen from the penis. </a:t>
            </a:r>
            <a:endParaRPr lang="en-US" sz="2400" dirty="0">
              <a:solidFill>
                <a:srgbClr val="EFF2EC"/>
              </a:solidFill>
              <a:latin typeface="Myriad Pro" charset="0"/>
              <a:ea typeface="Myriad Pro" charset="0"/>
              <a:cs typeface="Myriad Pro" charset="0"/>
            </a:endParaRPr>
          </a:p>
        </p:txBody>
      </p:sp>
      <p:pic>
        <p:nvPicPr>
          <p:cNvPr id="4" name="Picture 3"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5" name="Picture 4"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4061416780"/>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5" name="Bubbles"/>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356" y="2454527"/>
            <a:ext cx="7439005" cy="1792871"/>
            <a:chOff x="608356" y="2454527"/>
            <a:chExt cx="7439005" cy="1792871"/>
          </a:xfrm>
          <a:effectLst>
            <a:outerShdw blurRad="50800" dist="38100" dir="2700000" algn="tl" rotWithShape="0">
              <a:prstClr val="black">
                <a:alpha val="40000"/>
              </a:prstClr>
            </a:outerShdw>
          </a:effectLst>
        </p:grpSpPr>
        <p:sp>
          <p:nvSpPr>
            <p:cNvPr id="4" name="Snip Diagonal Corner Rectangle 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85850" y="2518555"/>
              <a:ext cx="6851997" cy="1569660"/>
            </a:xfrm>
            <a:prstGeom prst="rect">
              <a:avLst/>
            </a:prstGeom>
            <a:noFill/>
            <a:scene3d>
              <a:camera prst="orthographicFront"/>
              <a:lightRig rig="threePt" dir="t"/>
            </a:scene3d>
            <a:sp3d>
              <a:bevelT/>
            </a:sp3d>
          </p:spPr>
          <p:txBody>
            <a:bodyPr wrap="square" rtlCol="0">
              <a:spAutoFit/>
            </a:bodyPr>
            <a:lstStyle/>
            <a:p>
              <a:pPr algn="ctr"/>
              <a:r>
                <a:rPr lang="en-US" sz="9600" b="1" dirty="0" smtClean="0">
                  <a:solidFill>
                    <a:srgbClr val="EFF2EC"/>
                  </a:solidFill>
                  <a:effectLst>
                    <a:outerShdw blurRad="50800" dist="38100" dir="2700000" algn="tl" rotWithShape="0">
                      <a:prstClr val="black">
                        <a:alpha val="40000"/>
                      </a:prstClr>
                    </a:outerShdw>
                  </a:effectLst>
                </a:rPr>
                <a:t>Question 8</a:t>
              </a:r>
              <a:endParaRPr lang="en-US" sz="9600" b="1" dirty="0">
                <a:solidFill>
                  <a:srgbClr val="EFF2EC"/>
                </a:solidFill>
                <a:effectLst>
                  <a:outerShdw blurRad="50800" dist="38100" dir="2700000" algn="tl" rotWithShape="0">
                    <a:prstClr val="black">
                      <a:alpha val="40000"/>
                    </a:prstClr>
                  </a:outerShdw>
                </a:effectLst>
              </a:endParaRPr>
            </a:p>
          </p:txBody>
        </p:sp>
      </p:grpSp>
      <p:pic>
        <p:nvPicPr>
          <p:cNvPr id="7" name="Picture 6"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8" name="Picture 7"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351624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89726"/>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9"/>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A woman shouldn’t get pregnant if…</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20761"/>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594799"/>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She is having her period</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88334"/>
            <a:ext cx="4365213" cy="1100842"/>
            <a:chOff x="0" y="3076489"/>
            <a:chExt cx="4365213" cy="1100842"/>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1100842"/>
              <a:chOff x="608356" y="2454527"/>
              <a:chExt cx="7439005" cy="1986102"/>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she is told it will be alright</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23753"/>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633307"/>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Contraception is used</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500719"/>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614053"/>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It’s their first time for sex</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84472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89726"/>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937999"/>
              <a:ext cx="6851997" cy="830150"/>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A woman shouldn’t get pregnant if…</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20761"/>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594799"/>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She is having her period</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88334"/>
            <a:ext cx="4365213" cy="1100842"/>
            <a:chOff x="0" y="3076489"/>
            <a:chExt cx="4365213" cy="1100842"/>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1100842"/>
              <a:chOff x="608356" y="2454527"/>
              <a:chExt cx="7439005" cy="1986102"/>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a:t>
                </a:r>
                <a:r>
                  <a:rPr lang="en-US" sz="2400" b="1" dirty="0">
                    <a:solidFill>
                      <a:srgbClr val="EFF2EC"/>
                    </a:solidFill>
                    <a:effectLst>
                      <a:outerShdw blurRad="50800" dist="38100" dir="2700000" algn="tl" rotWithShape="0">
                        <a:prstClr val="black">
                          <a:alpha val="40000"/>
                        </a:prstClr>
                      </a:outerShdw>
                    </a:effectLst>
                  </a:rPr>
                  <a:t>she is told it will be alright</a:t>
                </a:r>
              </a:p>
            </p:txBody>
          </p:sp>
        </p:grpSp>
      </p:grpSp>
      <p:grpSp>
        <p:nvGrpSpPr>
          <p:cNvPr id="21" name="Group 20"/>
          <p:cNvGrpSpPr/>
          <p:nvPr/>
        </p:nvGrpSpPr>
        <p:grpSpPr>
          <a:xfrm>
            <a:off x="4749592" y="3623753"/>
            <a:ext cx="4365213" cy="993739"/>
            <a:chOff x="451242" y="3076489"/>
            <a:chExt cx="4365213" cy="993739"/>
          </a:xfrm>
          <a:solidFill>
            <a:srgbClr val="00FF08"/>
          </a:solidFill>
        </p:grpSpPr>
        <p:cxnSp>
          <p:nvCxnSpPr>
            <p:cNvPr id="22" name="Straight Connector 21"/>
            <p:cNvCxnSpPr/>
            <p:nvPr/>
          </p:nvCxnSpPr>
          <p:spPr>
            <a:xfrm flipH="1">
              <a:off x="4365213" y="3578064"/>
              <a:ext cx="451242"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grpFill/>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633307"/>
                <a:ext cx="6851998" cy="1499257"/>
              </a:xfrm>
              <a:prstGeom prst="rect">
                <a:avLst/>
              </a:prstGeom>
              <a:grp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Contraception is used</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500719"/>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614053"/>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It’s their first time for sex</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76125418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
          </p:stSnd>
        </p:sndAc>
      </p:transition>
    </mc:Choice>
    <mc:Fallback xmlns="">
      <p:transition xmlns:p14="http://schemas.microsoft.com/office/powerpoint/2010/main" spd="slow">
        <p:sndAc>
          <p:stSnd>
            <p:snd r:embed="rId5" name="Applause"/>
          </p:stSnd>
        </p:sndAc>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Making Babies</a:t>
            </a:r>
            <a:endParaRPr lang="en-US" b="1" dirty="0">
              <a:solidFill>
                <a:srgbClr val="EFF2EC"/>
              </a:solidFill>
              <a:latin typeface="+mn-lt"/>
            </a:endParaRPr>
          </a:p>
        </p:txBody>
      </p:sp>
      <p:sp>
        <p:nvSpPr>
          <p:cNvPr id="3" name="Content Placeholder 2"/>
          <p:cNvSpPr>
            <a:spLocks noGrp="1"/>
          </p:cNvSpPr>
          <p:nvPr>
            <p:ph idx="1"/>
          </p:nvPr>
        </p:nvSpPr>
        <p:spPr>
          <a:xfrm>
            <a:off x="457200" y="1600199"/>
            <a:ext cx="7467600" cy="5016349"/>
          </a:xfrm>
        </p:spPr>
        <p:txBody>
          <a:bodyPr>
            <a:normAutofit/>
          </a:bodyPr>
          <a:lstStyle/>
          <a:p>
            <a:pPr>
              <a:lnSpc>
                <a:spcPct val="110000"/>
              </a:lnSpc>
            </a:pPr>
            <a:r>
              <a:rPr lang="en-US" sz="2400" dirty="0">
                <a:solidFill>
                  <a:srgbClr val="EFF2EC"/>
                </a:solidFill>
                <a:latin typeface="Myriad Pro" charset="0"/>
                <a:ea typeface="Myriad Pro" charset="0"/>
                <a:cs typeface="Myriad Pro" charset="0"/>
              </a:rPr>
              <a:t>Babies are made when a </a:t>
            </a:r>
            <a:r>
              <a:rPr lang="en-US" sz="2400" dirty="0" smtClean="0">
                <a:solidFill>
                  <a:srgbClr val="EFF2EC"/>
                </a:solidFill>
                <a:latin typeface="Myriad Pro" charset="0"/>
                <a:ea typeface="Myriad Pro" charset="0"/>
                <a:cs typeface="Myriad Pro" charset="0"/>
              </a:rPr>
              <a:t>single </a:t>
            </a:r>
            <a:r>
              <a:rPr lang="en-US" sz="2400" dirty="0">
                <a:solidFill>
                  <a:srgbClr val="EFF2EC"/>
                </a:solidFill>
                <a:latin typeface="Myriad Pro" charset="0"/>
                <a:ea typeface="Myriad Pro" charset="0"/>
                <a:cs typeface="Myriad Pro" charset="0"/>
              </a:rPr>
              <a:t>sperm from a man </a:t>
            </a:r>
            <a:r>
              <a:rPr lang="en-US" sz="2400" dirty="0" smtClean="0">
                <a:solidFill>
                  <a:srgbClr val="EFF2EC"/>
                </a:solidFill>
                <a:latin typeface="Myriad Pro" charset="0"/>
                <a:ea typeface="Myriad Pro" charset="0"/>
                <a:cs typeface="Myriad Pro" charset="0"/>
              </a:rPr>
              <a:t>joins </a:t>
            </a:r>
            <a:r>
              <a:rPr lang="en-US" sz="2400" dirty="0">
                <a:solidFill>
                  <a:srgbClr val="EFF2EC"/>
                </a:solidFill>
                <a:latin typeface="Myriad Pro" charset="0"/>
                <a:ea typeface="Myriad Pro" charset="0"/>
                <a:cs typeface="Myriad Pro" charset="0"/>
              </a:rPr>
              <a:t>together with a woman’s egg, which can happen after sex unless the man is wearing a condom. Wearing a condom is a form of contraception. Contraception allows a man and a woman to prevent pregnancy when they have sex. Condoms also prevent the spread of </a:t>
            </a:r>
            <a:r>
              <a:rPr lang="en-US" sz="2400" dirty="0" smtClean="0">
                <a:solidFill>
                  <a:srgbClr val="EFF2EC"/>
                </a:solidFill>
                <a:latin typeface="Myriad Pro" charset="0"/>
                <a:ea typeface="Myriad Pro" charset="0"/>
                <a:cs typeface="Myriad Pro" charset="0"/>
              </a:rPr>
              <a:t>infections known </a:t>
            </a:r>
            <a:r>
              <a:rPr lang="en-US" sz="2400" dirty="0">
                <a:solidFill>
                  <a:srgbClr val="EFF2EC"/>
                </a:solidFill>
                <a:latin typeface="Myriad Pro" charset="0"/>
                <a:ea typeface="Myriad Pro" charset="0"/>
                <a:cs typeface="Myriad Pro" charset="0"/>
              </a:rPr>
              <a:t>as STIs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a:t>
            </a:r>
            <a:r>
              <a:rPr lang="en-US" sz="2400" dirty="0">
                <a:solidFill>
                  <a:srgbClr val="EFF2EC"/>
                </a:solidFill>
                <a:latin typeface="Myriad Pro" charset="0"/>
                <a:ea typeface="Myriad Pro" charset="0"/>
                <a:cs typeface="Myriad Pro" charset="0"/>
              </a:rPr>
              <a:t>sexually </a:t>
            </a:r>
            <a:r>
              <a:rPr lang="en-US" sz="2400" dirty="0" smtClean="0">
                <a:solidFill>
                  <a:srgbClr val="EFF2EC"/>
                </a:solidFill>
                <a:latin typeface="Myriad Pro" charset="0"/>
                <a:ea typeface="Myriad Pro" charset="0"/>
                <a:cs typeface="Myriad Pro" charset="0"/>
              </a:rPr>
              <a:t>transmitted infections</a:t>
            </a:r>
            <a:r>
              <a:rPr lang="en-US" sz="2400" dirty="0">
                <a:solidFill>
                  <a:srgbClr val="EFF2EC"/>
                </a:solidFill>
                <a:latin typeface="Myriad Pro" charset="0"/>
                <a:ea typeface="Myriad Pro" charset="0"/>
                <a:cs typeface="Myriad Pro" charset="0"/>
              </a:rPr>
              <a:t>). </a:t>
            </a:r>
            <a:r>
              <a:rPr lang="en-US" sz="2400" dirty="0" smtClean="0">
                <a:solidFill>
                  <a:srgbClr val="EFF2EC"/>
                </a:solidFill>
                <a:latin typeface="Myriad Pro" charset="0"/>
                <a:ea typeface="Myriad Pro" charset="0"/>
                <a:cs typeface="Myriad Pro" charset="0"/>
              </a:rPr>
              <a:t>If </a:t>
            </a:r>
            <a:r>
              <a:rPr lang="en-US" sz="2400" dirty="0">
                <a:solidFill>
                  <a:srgbClr val="EFF2EC"/>
                </a:solidFill>
                <a:latin typeface="Myriad Pro" charset="0"/>
                <a:ea typeface="Myriad Pro" charset="0"/>
                <a:cs typeface="Myriad Pro" charset="0"/>
              </a:rPr>
              <a:t>you </a:t>
            </a:r>
            <a:r>
              <a:rPr lang="en-US" sz="2400" dirty="0" smtClean="0">
                <a:solidFill>
                  <a:srgbClr val="EFF2EC"/>
                </a:solidFill>
                <a:latin typeface="Myriad Pro" charset="0"/>
                <a:ea typeface="Myriad Pro" charset="0"/>
                <a:cs typeface="Myriad Pro" charset="0"/>
              </a:rPr>
              <a:t>really </a:t>
            </a:r>
            <a:r>
              <a:rPr lang="en-US" sz="2400" dirty="0">
                <a:solidFill>
                  <a:srgbClr val="EFF2EC"/>
                </a:solidFill>
                <a:latin typeface="Myriad Pro" charset="0"/>
                <a:ea typeface="Myriad Pro" charset="0"/>
                <a:cs typeface="Myriad Pro" charset="0"/>
              </a:rPr>
              <a:t>love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someone </a:t>
            </a:r>
            <a:r>
              <a:rPr lang="en-US" sz="2400" dirty="0">
                <a:solidFill>
                  <a:srgbClr val="EFF2EC"/>
                </a:solidFill>
                <a:latin typeface="Myriad Pro" charset="0"/>
                <a:ea typeface="Myriad Pro" charset="0"/>
                <a:cs typeface="Myriad Pro" charset="0"/>
              </a:rPr>
              <a:t>and </a:t>
            </a:r>
            <a:r>
              <a:rPr lang="en-US" sz="2400" dirty="0" smtClean="0">
                <a:solidFill>
                  <a:srgbClr val="EFF2EC"/>
                </a:solidFill>
                <a:latin typeface="Myriad Pro" charset="0"/>
                <a:ea typeface="Myriad Pro" charset="0"/>
                <a:cs typeface="Myriad Pro" charset="0"/>
              </a:rPr>
              <a:t>want to </a:t>
            </a:r>
            <a:r>
              <a:rPr lang="en-US" sz="2400" dirty="0">
                <a:solidFill>
                  <a:srgbClr val="EFF2EC"/>
                </a:solidFill>
                <a:latin typeface="Myriad Pro" charset="0"/>
                <a:ea typeface="Myriad Pro" charset="0"/>
                <a:cs typeface="Myriad Pro" charset="0"/>
              </a:rPr>
              <a:t>have sex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with </a:t>
            </a:r>
            <a:r>
              <a:rPr lang="en-US" sz="2400" dirty="0">
                <a:solidFill>
                  <a:srgbClr val="EFF2EC"/>
                </a:solidFill>
                <a:latin typeface="Myriad Pro" charset="0"/>
                <a:ea typeface="Myriad Pro" charset="0"/>
                <a:cs typeface="Myriad Pro" charset="0"/>
              </a:rPr>
              <a:t>them, </a:t>
            </a:r>
            <a:r>
              <a:rPr lang="en-US" sz="2400" dirty="0" smtClean="0">
                <a:solidFill>
                  <a:srgbClr val="EFF2EC"/>
                </a:solidFill>
                <a:latin typeface="Myriad Pro" charset="0"/>
                <a:ea typeface="Myriad Pro" charset="0"/>
                <a:cs typeface="Myriad Pro" charset="0"/>
              </a:rPr>
              <a:t>they</a:t>
            </a:r>
            <a:r>
              <a:rPr lang="en-US" sz="2400" dirty="0" smtClean="0">
                <a:solidFill>
                  <a:srgbClr val="EFF2EC"/>
                </a:solidFill>
                <a:latin typeface="Myriad Pro" charset="0"/>
                <a:ea typeface="Myriad Pro" charset="0"/>
                <a:cs typeface="Myriad Pro" charset="0"/>
              </a:rPr>
              <a:t> </a:t>
            </a:r>
            <a:r>
              <a:rPr lang="en-US" sz="2400" dirty="0" smtClean="0">
                <a:solidFill>
                  <a:srgbClr val="EFF2EC"/>
                </a:solidFill>
                <a:latin typeface="Myriad Pro" charset="0"/>
                <a:ea typeface="Myriad Pro" charset="0"/>
                <a:cs typeface="Myriad Pro" charset="0"/>
              </a:rPr>
              <a:t>should </a:t>
            </a:r>
            <a:r>
              <a:rPr lang="en-US" sz="2400" dirty="0">
                <a:solidFill>
                  <a:srgbClr val="EFF2EC"/>
                </a:solidFill>
                <a:latin typeface="Myriad Pro" charset="0"/>
                <a:ea typeface="Myriad Pro" charset="0"/>
                <a:cs typeface="Myriad Pro" charset="0"/>
              </a:rPr>
              <a:t>be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willing </a:t>
            </a:r>
            <a:r>
              <a:rPr lang="en-US" sz="2400" dirty="0">
                <a:solidFill>
                  <a:srgbClr val="EFF2EC"/>
                </a:solidFill>
                <a:latin typeface="Myriad Pro" charset="0"/>
                <a:ea typeface="Myriad Pro" charset="0"/>
                <a:cs typeface="Myriad Pro" charset="0"/>
              </a:rPr>
              <a:t>to wear a </a:t>
            </a:r>
            <a:r>
              <a:rPr lang="en-US" sz="2400" dirty="0" smtClean="0">
                <a:solidFill>
                  <a:srgbClr val="EFF2EC"/>
                </a:solidFill>
                <a:latin typeface="Myriad Pro" charset="0"/>
                <a:ea typeface="Myriad Pro" charset="0"/>
                <a:cs typeface="Myriad Pro" charset="0"/>
              </a:rPr>
              <a:t>condom</a:t>
            </a:r>
            <a:r>
              <a:rPr lang="en-US" sz="2400" dirty="0">
                <a:solidFill>
                  <a:srgbClr val="EFF2EC"/>
                </a:solidFill>
                <a:latin typeface="Myriad Pro" charset="0"/>
                <a:ea typeface="Myriad Pro" charset="0"/>
                <a:cs typeface="Myriad Pro" charset="0"/>
              </a:rPr>
              <a:t>.</a:t>
            </a:r>
          </a:p>
        </p:txBody>
      </p:sp>
      <p:pic>
        <p:nvPicPr>
          <p:cNvPr id="5" name="Picture 4"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6" name="Picture 5"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pic>
        <p:nvPicPr>
          <p:cNvPr id="7" name="Picture 6" descr="baby-20339_6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1610" y="5338362"/>
            <a:ext cx="1554822" cy="1102350"/>
          </a:xfrm>
          <a:prstGeom prst="rect">
            <a:avLst/>
          </a:prstGeom>
        </p:spPr>
      </p:pic>
    </p:spTree>
    <p:extLst>
      <p:ext uri="{BB962C8B-B14F-4D97-AF65-F5344CB8AC3E}">
        <p14:creationId xmlns:p14="http://schemas.microsoft.com/office/powerpoint/2010/main" val="555041629"/>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6" name="Bubbles"/>
          </p:stSnd>
        </p:sndAc>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FF00"/>
                </a:solidFill>
              </a:rPr>
              <a:t>Making babies?</a:t>
            </a:r>
            <a:endParaRPr lang="en-GB" dirty="0">
              <a:solidFill>
                <a:srgbClr val="FFFF00"/>
              </a:solidFill>
            </a:endParaRPr>
          </a:p>
        </p:txBody>
      </p:sp>
      <p:sp>
        <p:nvSpPr>
          <p:cNvPr id="3" name="Content Placeholder 2"/>
          <p:cNvSpPr>
            <a:spLocks noGrp="1"/>
          </p:cNvSpPr>
          <p:nvPr>
            <p:ph idx="1"/>
          </p:nvPr>
        </p:nvSpPr>
        <p:spPr/>
        <p:txBody>
          <a:bodyPr/>
          <a:lstStyle/>
          <a:p>
            <a:r>
              <a:rPr lang="en-GB" dirty="0" smtClean="0">
                <a:solidFill>
                  <a:srgbClr val="FFC000"/>
                </a:solidFill>
              </a:rPr>
              <a:t>You will want to be in a </a:t>
            </a:r>
            <a:r>
              <a:rPr lang="en-GB" dirty="0" smtClean="0">
                <a:solidFill>
                  <a:srgbClr val="FFC000"/>
                </a:solidFill>
              </a:rPr>
              <a:t>loving, committed relationship </a:t>
            </a:r>
            <a:endParaRPr lang="en-GB" dirty="0" smtClean="0">
              <a:solidFill>
                <a:srgbClr val="FFC000"/>
              </a:solidFill>
            </a:endParaRPr>
          </a:p>
          <a:p>
            <a:r>
              <a:rPr lang="en-GB" dirty="0" smtClean="0">
                <a:solidFill>
                  <a:srgbClr val="FFC000"/>
                </a:solidFill>
              </a:rPr>
              <a:t>You have discussed it with your partner</a:t>
            </a:r>
          </a:p>
          <a:p>
            <a:r>
              <a:rPr lang="en-GB" dirty="0" smtClean="0">
                <a:solidFill>
                  <a:srgbClr val="FFC000"/>
                </a:solidFill>
              </a:rPr>
              <a:t>You have people around you to support and help you</a:t>
            </a:r>
          </a:p>
          <a:p>
            <a:r>
              <a:rPr lang="en-GB" dirty="0" smtClean="0">
                <a:solidFill>
                  <a:srgbClr val="FFC000"/>
                </a:solidFill>
              </a:rPr>
              <a:t>You know it is life changing and you are responsible for a new life. </a:t>
            </a:r>
            <a:endParaRPr lang="en-GB" dirty="0">
              <a:solidFill>
                <a:srgbClr val="FFC000"/>
              </a:solidFill>
            </a:endParaRPr>
          </a:p>
        </p:txBody>
      </p:sp>
    </p:spTree>
    <p:extLst>
      <p:ext uri="{BB962C8B-B14F-4D97-AF65-F5344CB8AC3E}">
        <p14:creationId xmlns:p14="http://schemas.microsoft.com/office/powerpoint/2010/main" val="2249136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C000"/>
                </a:solidFill>
              </a:rPr>
              <a:t>What questions do you have?</a:t>
            </a:r>
            <a:endParaRPr lang="en-GB" dirty="0">
              <a:solidFill>
                <a:srgbClr val="FFC000"/>
              </a:solidFill>
            </a:endParaRPr>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1142387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356" y="2454527"/>
            <a:ext cx="7439005" cy="1792871"/>
            <a:chOff x="608356" y="2454527"/>
            <a:chExt cx="7439005" cy="1792871"/>
          </a:xfrm>
          <a:effectLst>
            <a:outerShdw blurRad="50800" dist="38100" dir="2700000" algn="tl" rotWithShape="0">
              <a:prstClr val="black">
                <a:alpha val="40000"/>
              </a:prstClr>
            </a:outerShdw>
          </a:effectLst>
        </p:grpSpPr>
        <p:sp>
          <p:nvSpPr>
            <p:cNvPr id="4" name="Snip Diagonal Corner Rectangle 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85850" y="2518555"/>
              <a:ext cx="6851997" cy="1569660"/>
            </a:xfrm>
            <a:prstGeom prst="rect">
              <a:avLst/>
            </a:prstGeom>
            <a:noFill/>
            <a:scene3d>
              <a:camera prst="orthographicFront"/>
              <a:lightRig rig="threePt" dir="t"/>
            </a:scene3d>
            <a:sp3d>
              <a:bevelT/>
            </a:sp3d>
          </p:spPr>
          <p:txBody>
            <a:bodyPr wrap="square" rtlCol="0">
              <a:spAutoFit/>
            </a:bodyPr>
            <a:lstStyle/>
            <a:p>
              <a:pPr algn="ctr"/>
              <a:r>
                <a:rPr lang="en-US" sz="9600" b="1" dirty="0" smtClean="0">
                  <a:solidFill>
                    <a:srgbClr val="EFF2EC"/>
                  </a:solidFill>
                  <a:effectLst>
                    <a:outerShdw blurRad="50800" dist="38100" dir="2700000" algn="tl" rotWithShape="0">
                      <a:prstClr val="black">
                        <a:alpha val="40000"/>
                      </a:prstClr>
                    </a:outerShdw>
                  </a:effectLst>
                </a:rPr>
                <a:t>Lesson 2</a:t>
              </a:r>
              <a:endParaRPr lang="en-US" sz="9600" b="1" dirty="0">
                <a:solidFill>
                  <a:srgbClr val="EFF2EC"/>
                </a:solidFill>
                <a:effectLst>
                  <a:outerShdw blurRad="50800" dist="38100" dir="2700000" algn="tl" rotWithShape="0">
                    <a:prstClr val="black">
                      <a:alpha val="40000"/>
                    </a:prstClr>
                  </a:outerShdw>
                </a:effectLst>
              </a:endParaRPr>
            </a:p>
          </p:txBody>
        </p:sp>
      </p:grpSp>
      <p:pic>
        <p:nvPicPr>
          <p:cNvPr id="7" name="Picture 6"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8" name="Picture 7"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194512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85850" y="2748832"/>
              <a:ext cx="6851997" cy="1209647"/>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What causes the changes that happen in the body during puberty?</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Your height</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Your age</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Your hormones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614053"/>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Your chocolate intake</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2" name="Picture 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331251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3118939"/>
              <a:ext cx="6851997" cy="450653"/>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What is homophobia?</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A fear of sex</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A fear of spiders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594799"/>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Hate and abuse towards gay people</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575545"/>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Hate and abuse towards old people</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313748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3118939"/>
              <a:ext cx="6851997" cy="450653"/>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What is homophobia?</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A fear of sex</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A fear of spiders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a:solidFill>
            <a:srgbClr val="00FF08"/>
          </a:solidFill>
        </p:grpSpPr>
        <p:cxnSp>
          <p:nvCxnSpPr>
            <p:cNvPr id="22" name="Straight Connector 21"/>
            <p:cNvCxnSpPr/>
            <p:nvPr/>
          </p:nvCxnSpPr>
          <p:spPr>
            <a:xfrm flipH="1">
              <a:off x="4365213" y="3578064"/>
              <a:ext cx="451242"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grpFill/>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594799"/>
                <a:ext cx="6851998" cy="1499257"/>
              </a:xfrm>
              <a:prstGeom prst="rect">
                <a:avLst/>
              </a:prstGeom>
              <a:grp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Hate and abuse towards gay people</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575545"/>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Hate and abuse towards old people</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86930480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
          </p:stSnd>
        </p:sndAc>
      </p:transition>
    </mc:Choice>
    <mc:Fallback xmlns="">
      <p:transition xmlns:p14="http://schemas.microsoft.com/office/powerpoint/2010/main" spd="slow">
        <p:sndAc>
          <p:stSnd>
            <p:snd r:embed="rId5" name="Applause"/>
          </p:stSnd>
        </p:sndAc>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Bullying </a:t>
            </a:r>
            <a:r>
              <a:rPr lang="en-US" b="1" dirty="0" err="1" smtClean="0">
                <a:solidFill>
                  <a:srgbClr val="EFF2EC"/>
                </a:solidFill>
                <a:latin typeface="+mn-lt"/>
              </a:rPr>
              <a:t>Behaviour</a:t>
            </a:r>
            <a:endParaRPr lang="en-US" b="1" dirty="0">
              <a:solidFill>
                <a:srgbClr val="EFF2EC"/>
              </a:solidFill>
              <a:latin typeface="+mn-lt"/>
            </a:endParaRPr>
          </a:p>
        </p:txBody>
      </p:sp>
      <p:sp>
        <p:nvSpPr>
          <p:cNvPr id="3" name="Content Placeholder 2"/>
          <p:cNvSpPr>
            <a:spLocks noGrp="1"/>
          </p:cNvSpPr>
          <p:nvPr>
            <p:ph idx="1"/>
          </p:nvPr>
        </p:nvSpPr>
        <p:spPr/>
        <p:txBody>
          <a:bodyPr>
            <a:normAutofit/>
          </a:bodyPr>
          <a:lstStyle/>
          <a:p>
            <a:r>
              <a:rPr lang="en-US" sz="2400" dirty="0">
                <a:solidFill>
                  <a:srgbClr val="EFF2EC"/>
                </a:solidFill>
                <a:latin typeface="Myriad Pro" charset="0"/>
                <a:ea typeface="Myriad Pro" charset="0"/>
                <a:cs typeface="Myriad Pro" charset="0"/>
              </a:rPr>
              <a:t>Homophobia causes a lot of misery and suffering. Homophobic </a:t>
            </a:r>
            <a:r>
              <a:rPr lang="en-US" sz="2400" dirty="0" err="1">
                <a:solidFill>
                  <a:srgbClr val="EFF2EC"/>
                </a:solidFill>
                <a:latin typeface="Myriad Pro" charset="0"/>
                <a:ea typeface="Myriad Pro" charset="0"/>
                <a:cs typeface="Myriad Pro" charset="0"/>
              </a:rPr>
              <a:t>behaviour</a:t>
            </a:r>
            <a:r>
              <a:rPr lang="en-US" sz="2400" dirty="0">
                <a:solidFill>
                  <a:srgbClr val="EFF2EC"/>
                </a:solidFill>
                <a:latin typeface="Myriad Pro" charset="0"/>
                <a:ea typeface="Myriad Pro" charset="0"/>
                <a:cs typeface="Myriad Pro" charset="0"/>
              </a:rPr>
              <a:t> includes teasing, </a:t>
            </a:r>
            <a:r>
              <a:rPr lang="en-US" sz="2400" dirty="0" smtClean="0">
                <a:solidFill>
                  <a:srgbClr val="EFF2EC"/>
                </a:solidFill>
                <a:latin typeface="Myriad Pro" charset="0"/>
                <a:ea typeface="Myriad Pro" charset="0"/>
                <a:cs typeface="Myriad Pro" charset="0"/>
              </a:rPr>
              <a:t>name</a:t>
            </a:r>
            <a:r>
              <a:rPr lang="en-US" sz="2400" dirty="0">
                <a:solidFill>
                  <a:srgbClr val="EFF2EC"/>
                </a:solidFill>
                <a:latin typeface="Myriad Pro" charset="0"/>
                <a:ea typeface="Myriad Pro" charset="0"/>
                <a:cs typeface="Myriad Pro" charset="0"/>
              </a:rPr>
              <a:t>-calling, pushing, hitting and tormenting someone simply because of their sexual orientation. “That’s so gay!” might seem like a harmless thing to say but it </a:t>
            </a:r>
            <a:r>
              <a:rPr lang="en-US" sz="2400" dirty="0" smtClean="0">
                <a:solidFill>
                  <a:srgbClr val="EFF2EC"/>
                </a:solidFill>
                <a:latin typeface="Myriad Pro" charset="0"/>
                <a:ea typeface="Myriad Pro" charset="0"/>
                <a:cs typeface="Myriad Pro" charset="0"/>
              </a:rPr>
              <a:t>is not respecting others.</a:t>
            </a:r>
            <a:endParaRPr lang="en-US" sz="2400" dirty="0">
              <a:solidFill>
                <a:srgbClr val="EFF2EC"/>
              </a:solidFill>
              <a:latin typeface="Myriad Pro" charset="0"/>
              <a:ea typeface="Myriad Pro" charset="0"/>
              <a:cs typeface="Myriad Pro" charset="0"/>
            </a:endParaRPr>
          </a:p>
        </p:txBody>
      </p:sp>
      <p:pic>
        <p:nvPicPr>
          <p:cNvPr id="4" name="Picture 3" descr="BULLYING PHO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4182" y="4397339"/>
            <a:ext cx="3183405" cy="2108489"/>
          </a:xfrm>
          <a:prstGeom prst="rect">
            <a:avLst/>
          </a:prstGeom>
        </p:spPr>
      </p:pic>
      <p:pic>
        <p:nvPicPr>
          <p:cNvPr id="5" name="Picture 4" descr="ARE YOU SMARTER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6" name="Picture 5" descr="WHITE COPYRIGH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849949467"/>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6" name="Bubbles"/>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7"/>
            <a:ext cx="7439005" cy="2326461"/>
            <a:chOff x="608356" y="2865735"/>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865735"/>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3160051"/>
              <a:ext cx="6851997" cy="1209647"/>
            </a:xfrm>
            <a:prstGeom prst="rect">
              <a:avLst/>
            </a:prstGeom>
            <a:noFill/>
            <a:scene3d>
              <a:camera prst="orthographicFront"/>
              <a:lightRig rig="threePt" dir="t"/>
            </a:scene3d>
            <a:sp3d>
              <a:bevelT/>
            </a:sp3d>
          </p:spPr>
          <p:txBody>
            <a:bodyPr wrap="square" rtlCol="0">
              <a:spAutoFit/>
            </a:bodyPr>
            <a:lstStyle/>
            <a:p>
              <a:pPr algn="ctr"/>
              <a:r>
                <a:rPr lang="en-US" sz="3200" b="1" dirty="0" smtClean="0">
                  <a:solidFill>
                    <a:srgbClr val="EFF2EC"/>
                  </a:solidFill>
                  <a:effectLst>
                    <a:outerShdw blurRad="50800" dist="38100" dir="2700000" algn="tl" rotWithShape="0">
                      <a:prstClr val="black">
                        <a:alpha val="40000"/>
                      </a:prstClr>
                    </a:outerShdw>
                  </a:effectLst>
                </a:rPr>
                <a:t>What causes the changes that happen in the body during puberty?</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Your height</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Your age</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a:solidFill>
            <a:srgbClr val="00FF08"/>
          </a:solidFill>
        </p:grpSpPr>
        <p:cxnSp>
          <p:nvCxnSpPr>
            <p:cNvPr id="22" name="Straight Connector 21"/>
            <p:cNvCxnSpPr/>
            <p:nvPr/>
          </p:nvCxnSpPr>
          <p:spPr>
            <a:xfrm flipH="1">
              <a:off x="4365213" y="3578064"/>
              <a:ext cx="451242"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grpFill/>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grp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C</a:t>
                </a:r>
                <a:r>
                  <a:rPr lang="en-US" sz="2400" b="1" dirty="0" smtClean="0">
                    <a:solidFill>
                      <a:srgbClr val="EFF2EC"/>
                    </a:solidFill>
                    <a:effectLst>
                      <a:outerShdw blurRad="50800" dist="38100" dir="2700000" algn="tl" rotWithShape="0">
                        <a:prstClr val="black">
                          <a:alpha val="40000"/>
                        </a:prstClr>
                      </a:outerShdw>
                    </a:effectLst>
                  </a:rPr>
                  <a:t>. Your hormones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614053"/>
                <a:ext cx="6851998" cy="1499257"/>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Your chocolate intake</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22687315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
          </p:stSnd>
        </p:sndAc>
      </p:transition>
    </mc:Choice>
    <mc:Fallback xmlns="">
      <p:transition xmlns:p14="http://schemas.microsoft.com/office/powerpoint/2010/main" spd="slow">
        <p:sndAc>
          <p:stSnd>
            <p:snd r:embed="rId5" name="Applause"/>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Trigger Hormones</a:t>
            </a:r>
            <a:endParaRPr lang="en-US" b="1" dirty="0">
              <a:solidFill>
                <a:srgbClr val="EFF2EC"/>
              </a:solidFill>
              <a:latin typeface="+mn-lt"/>
            </a:endParaRPr>
          </a:p>
        </p:txBody>
      </p:sp>
      <p:sp>
        <p:nvSpPr>
          <p:cNvPr id="3" name="Content Placeholder 2"/>
          <p:cNvSpPr>
            <a:spLocks noGrp="1"/>
          </p:cNvSpPr>
          <p:nvPr>
            <p:ph idx="1"/>
          </p:nvPr>
        </p:nvSpPr>
        <p:spPr/>
        <p:txBody>
          <a:bodyPr>
            <a:normAutofit/>
          </a:bodyPr>
          <a:lstStyle/>
          <a:p>
            <a:r>
              <a:rPr lang="en-US" sz="2400" dirty="0">
                <a:solidFill>
                  <a:srgbClr val="EFF2EC"/>
                </a:solidFill>
                <a:latin typeface="Myriad Pro" charset="0"/>
                <a:ea typeface="Myriad Pro" charset="0"/>
                <a:cs typeface="Myriad Pro" charset="0"/>
              </a:rPr>
              <a:t>All the changes that happen during puberty are caused by hormones. A part of your brain, about the size of a grape, called the </a:t>
            </a:r>
            <a:r>
              <a:rPr lang="en-US" sz="2400" dirty="0" err="1">
                <a:solidFill>
                  <a:srgbClr val="EFF2EC"/>
                </a:solidFill>
                <a:latin typeface="Myriad Pro" charset="0"/>
                <a:ea typeface="Myriad Pro" charset="0"/>
                <a:cs typeface="Myriad Pro" charset="0"/>
              </a:rPr>
              <a:t>hypothalmus</a:t>
            </a:r>
            <a:r>
              <a:rPr lang="en-US" sz="2400" dirty="0">
                <a:solidFill>
                  <a:srgbClr val="EFF2EC"/>
                </a:solidFill>
                <a:latin typeface="Myriad Pro" charset="0"/>
                <a:ea typeface="Myriad Pro" charset="0"/>
                <a:cs typeface="Myriad Pro" charset="0"/>
              </a:rPr>
              <a:t>, is responsible for producing the hormone that triggers puberty and the production of more new hormones, which are responsible for the main physical changes to your body.</a:t>
            </a:r>
          </a:p>
          <a:p>
            <a:pPr marL="36576" indent="0">
              <a:buNone/>
            </a:pPr>
            <a:endParaRPr lang="en-US" sz="2400" dirty="0">
              <a:solidFill>
                <a:srgbClr val="EFF2EC"/>
              </a:solidFill>
            </a:endParaRPr>
          </a:p>
        </p:txBody>
      </p:sp>
      <p:pic>
        <p:nvPicPr>
          <p:cNvPr id="6" name="Picture 5" descr="HYPOTHALM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279" y="4127381"/>
            <a:ext cx="2881680" cy="2161260"/>
          </a:xfrm>
          <a:prstGeom prst="rect">
            <a:avLst/>
          </a:prstGeom>
        </p:spPr>
      </p:pic>
      <p:cxnSp>
        <p:nvCxnSpPr>
          <p:cNvPr id="8" name="Straight Connector 7"/>
          <p:cNvCxnSpPr/>
          <p:nvPr/>
        </p:nvCxnSpPr>
        <p:spPr>
          <a:xfrm flipV="1">
            <a:off x="4439923" y="4620913"/>
            <a:ext cx="1803719" cy="811061"/>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211623" y="4290084"/>
            <a:ext cx="2305345" cy="400110"/>
          </a:xfrm>
          <a:prstGeom prst="rect">
            <a:avLst/>
          </a:prstGeom>
          <a:noFill/>
        </p:spPr>
        <p:txBody>
          <a:bodyPr wrap="square" rtlCol="0">
            <a:spAutoFit/>
          </a:bodyPr>
          <a:lstStyle/>
          <a:p>
            <a:r>
              <a:rPr lang="en-US" sz="2000" dirty="0" err="1" smtClean="0">
                <a:solidFill>
                  <a:srgbClr val="EFF2EC"/>
                </a:solidFill>
              </a:rPr>
              <a:t>Hypothalmus</a:t>
            </a:r>
            <a:endParaRPr lang="en-US" sz="2000" dirty="0">
              <a:solidFill>
                <a:srgbClr val="EFF2EC"/>
              </a:solidFill>
            </a:endParaRPr>
          </a:p>
        </p:txBody>
      </p:sp>
      <p:pic>
        <p:nvPicPr>
          <p:cNvPr id="7" name="Picture 6" descr="ARE YOU SMARTER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10" name="Picture 9" descr="WHITE COPYRIGH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2701268880"/>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6" name="Bubbles"/>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356" y="2454527"/>
            <a:ext cx="7439005" cy="1792871"/>
            <a:chOff x="608356" y="2454527"/>
            <a:chExt cx="7439005" cy="1792871"/>
          </a:xfrm>
          <a:effectLst>
            <a:outerShdw blurRad="50800" dist="38100" dir="2700000" algn="tl" rotWithShape="0">
              <a:prstClr val="black">
                <a:alpha val="40000"/>
              </a:prstClr>
            </a:outerShdw>
          </a:effectLst>
        </p:grpSpPr>
        <p:sp>
          <p:nvSpPr>
            <p:cNvPr id="4" name="Snip Diagonal Corner Rectangle 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85850" y="2518555"/>
              <a:ext cx="6851997" cy="1569660"/>
            </a:xfrm>
            <a:prstGeom prst="rect">
              <a:avLst/>
            </a:prstGeom>
            <a:noFill/>
            <a:scene3d>
              <a:camera prst="orthographicFront"/>
              <a:lightRig rig="threePt" dir="t"/>
            </a:scene3d>
            <a:sp3d>
              <a:bevelT/>
            </a:sp3d>
          </p:spPr>
          <p:txBody>
            <a:bodyPr wrap="square" rtlCol="0">
              <a:spAutoFit/>
            </a:bodyPr>
            <a:lstStyle/>
            <a:p>
              <a:pPr algn="ctr"/>
              <a:r>
                <a:rPr lang="en-US" sz="9600" b="1" dirty="0" smtClean="0">
                  <a:solidFill>
                    <a:srgbClr val="EFF2EC"/>
                  </a:solidFill>
                  <a:effectLst>
                    <a:outerShdw blurRad="50800" dist="38100" dir="2700000" algn="tl" rotWithShape="0">
                      <a:prstClr val="black">
                        <a:alpha val="40000"/>
                      </a:prstClr>
                    </a:outerShdw>
                  </a:effectLst>
                </a:rPr>
                <a:t>Question 2</a:t>
              </a:r>
              <a:endParaRPr lang="en-US" sz="9600" b="1" dirty="0">
                <a:solidFill>
                  <a:srgbClr val="EFF2EC"/>
                </a:solidFill>
                <a:effectLst>
                  <a:outerShdw blurRad="50800" dist="38100" dir="2700000" algn="tl" rotWithShape="0">
                    <a:prstClr val="black">
                      <a:alpha val="40000"/>
                    </a:prstClr>
                  </a:outerShdw>
                </a:effectLst>
              </a:endParaRPr>
            </a:p>
          </p:txBody>
        </p:sp>
      </p:grpSp>
      <p:pic>
        <p:nvPicPr>
          <p:cNvPr id="7" name="Picture 6"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8" name="Picture 7"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178125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763228"/>
              <a:ext cx="6851997" cy="1209647"/>
            </a:xfrm>
            <a:prstGeom prst="rect">
              <a:avLst/>
            </a:prstGeom>
            <a:noFill/>
            <a:scene3d>
              <a:camera prst="orthographicFront"/>
              <a:lightRig rig="threePt" dir="t"/>
            </a:scene3d>
            <a:sp3d>
              <a:bevelT/>
            </a:sp3d>
          </p:spPr>
          <p:txBody>
            <a:bodyPr wrap="square" rtlCol="0">
              <a:spAutoFit/>
            </a:bodyPr>
            <a:lstStyle/>
            <a:p>
              <a:pPr algn="ctr"/>
              <a:r>
                <a:rPr lang="en-US" sz="3200" b="1" dirty="0" err="1" smtClean="0">
                  <a:solidFill>
                    <a:srgbClr val="EFF2EC"/>
                  </a:solidFill>
                  <a:effectLst>
                    <a:outerShdw blurRad="50800" dist="38100" dir="2700000" algn="tl" rotWithShape="0">
                      <a:prstClr val="black">
                        <a:alpha val="40000"/>
                      </a:prstClr>
                    </a:outerShdw>
                  </a:effectLst>
                </a:rPr>
                <a:t>Oestrogen</a:t>
              </a:r>
              <a:r>
                <a:rPr lang="en-US" sz="3200" b="1" dirty="0" smtClean="0">
                  <a:solidFill>
                    <a:srgbClr val="EFF2EC"/>
                  </a:solidFill>
                  <a:effectLst>
                    <a:outerShdw blurRad="50800" dist="38100" dir="2700000" algn="tl" rotWithShape="0">
                      <a:prstClr val="black">
                        <a:alpha val="40000"/>
                      </a:prstClr>
                    </a:outerShdw>
                  </a:effectLst>
                </a:rPr>
                <a:t> and progesterone are the main female hormones produced in the…</a:t>
              </a:r>
              <a:endParaRPr lang="en-US" sz="3200" b="1" dirty="0">
                <a:solidFill>
                  <a:srgbClr val="EFF2EC"/>
                </a:solidFill>
                <a:effectLst>
                  <a:outerShdw blurRad="50800" dist="38100" dir="2700000" algn="tl" rotWithShape="0">
                    <a:prstClr val="black">
                      <a:alpha val="40000"/>
                    </a:prstClr>
                  </a:outerShdw>
                </a:effectLst>
              </a:endParaRPr>
            </a:p>
          </p:txBody>
        </p:sp>
      </p:grpSp>
      <p:grpSp>
        <p:nvGrpSpPr>
          <p:cNvPr id="15" name="Group 14"/>
          <p:cNvGrpSpPr/>
          <p:nvPr/>
        </p:nvGrpSpPr>
        <p:grpSpPr>
          <a:xfrm>
            <a:off x="0" y="3610089"/>
            <a:ext cx="4365213" cy="993739"/>
            <a:chOff x="0" y="3076489"/>
            <a:chExt cx="4365213" cy="993739"/>
          </a:xfrm>
        </p:grpSpPr>
        <p:cxnSp>
          <p:nvCxnSpPr>
            <p:cNvPr id="11" name="Straight Connector 10"/>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Ovaries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Stomach</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Kidneys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Brain</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54446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1+#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8356" y="779054"/>
            <a:ext cx="7439005" cy="2326463"/>
            <a:chOff x="608356" y="2454527"/>
            <a:chExt cx="7439005" cy="1792871"/>
          </a:xfrm>
          <a:effectLst>
            <a:outerShdw blurRad="50800" dist="38100" dir="2700000" algn="tl" rotWithShape="0">
              <a:prstClr val="black">
                <a:alpha val="40000"/>
              </a:prstClr>
            </a:outerShdw>
          </a:effectLst>
        </p:grpSpPr>
        <p:sp>
          <p:nvSpPr>
            <p:cNvPr id="5" name="Snip Diagonal Corner Rectangle 4"/>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6" name="TextBox 5"/>
            <p:cNvSpPr txBox="1"/>
            <p:nvPr/>
          </p:nvSpPr>
          <p:spPr>
            <a:xfrm>
              <a:off x="885850" y="2763225"/>
              <a:ext cx="6851997" cy="1209647"/>
            </a:xfrm>
            <a:prstGeom prst="rect">
              <a:avLst/>
            </a:prstGeom>
            <a:noFill/>
            <a:scene3d>
              <a:camera prst="orthographicFront"/>
              <a:lightRig rig="threePt" dir="t"/>
            </a:scene3d>
            <a:sp3d>
              <a:bevelT/>
            </a:sp3d>
          </p:spPr>
          <p:txBody>
            <a:bodyPr wrap="square" rtlCol="0">
              <a:spAutoFit/>
            </a:bodyPr>
            <a:lstStyle/>
            <a:p>
              <a:pPr algn="ctr"/>
              <a:r>
                <a:rPr lang="en-US" sz="3200" b="1" dirty="0" err="1">
                  <a:solidFill>
                    <a:srgbClr val="EFF2EC"/>
                  </a:solidFill>
                  <a:effectLst>
                    <a:outerShdw blurRad="50800" dist="38100" dir="2700000" algn="tl" rotWithShape="0">
                      <a:prstClr val="black">
                        <a:alpha val="40000"/>
                      </a:prstClr>
                    </a:outerShdw>
                  </a:effectLst>
                </a:rPr>
                <a:t>Oestrogen</a:t>
              </a:r>
              <a:r>
                <a:rPr lang="en-US" sz="3200" b="1" dirty="0">
                  <a:solidFill>
                    <a:srgbClr val="EFF2EC"/>
                  </a:solidFill>
                  <a:effectLst>
                    <a:outerShdw blurRad="50800" dist="38100" dir="2700000" algn="tl" rotWithShape="0">
                      <a:prstClr val="black">
                        <a:alpha val="40000"/>
                      </a:prstClr>
                    </a:outerShdw>
                  </a:effectLst>
                </a:rPr>
                <a:t> and progesterone are the main female hormones produced in the…</a:t>
              </a:r>
            </a:p>
          </p:txBody>
        </p:sp>
      </p:grpSp>
      <p:grpSp>
        <p:nvGrpSpPr>
          <p:cNvPr id="15" name="Group 14"/>
          <p:cNvGrpSpPr/>
          <p:nvPr/>
        </p:nvGrpSpPr>
        <p:grpSpPr>
          <a:xfrm>
            <a:off x="0" y="3610089"/>
            <a:ext cx="4365213" cy="993739"/>
            <a:chOff x="0" y="3076489"/>
            <a:chExt cx="4365213" cy="993739"/>
          </a:xfrm>
          <a:solidFill>
            <a:srgbClr val="00FF08"/>
          </a:solidFill>
        </p:grpSpPr>
        <p:cxnSp>
          <p:nvCxnSpPr>
            <p:cNvPr id="11" name="Straight Connector 10"/>
            <p:cNvCxnSpPr/>
            <p:nvPr/>
          </p:nvCxnSpPr>
          <p:spPr>
            <a:xfrm flipH="1">
              <a:off x="0" y="3575072"/>
              <a:ext cx="451242" cy="0"/>
            </a:xfrm>
            <a:prstGeom prst="line">
              <a:avLst/>
            </a:prstGeom>
            <a:grpFill/>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51242" y="3076489"/>
              <a:ext cx="3913971" cy="993739"/>
              <a:chOff x="608356" y="2454527"/>
              <a:chExt cx="7439005" cy="1792871"/>
            </a:xfrm>
            <a:grpFill/>
            <a:effectLst>
              <a:outerShdw blurRad="50800" dist="38100" dir="2700000" algn="tl" rotWithShape="0">
                <a:prstClr val="black">
                  <a:alpha val="40000"/>
                </a:prstClr>
              </a:outerShdw>
            </a:effectLst>
          </p:grpSpPr>
          <p:sp>
            <p:nvSpPr>
              <p:cNvPr id="13" name="Snip Diagonal Corner Rectangle 12"/>
              <p:cNvSpPr/>
              <p:nvPr/>
            </p:nvSpPr>
            <p:spPr>
              <a:xfrm>
                <a:off x="608356" y="2454527"/>
                <a:ext cx="7439005" cy="1792871"/>
              </a:xfrm>
              <a:prstGeom prst="snip2Diag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14" name="TextBox 13"/>
              <p:cNvSpPr txBox="1"/>
              <p:nvPr/>
            </p:nvSpPr>
            <p:spPr>
              <a:xfrm>
                <a:off x="885850" y="2902864"/>
                <a:ext cx="6851998" cy="832921"/>
              </a:xfrm>
              <a:prstGeom prst="rect">
                <a:avLst/>
              </a:prstGeom>
              <a:grp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A. Ovaries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16" name="Group 15"/>
          <p:cNvGrpSpPr/>
          <p:nvPr/>
        </p:nvGrpSpPr>
        <p:grpSpPr>
          <a:xfrm>
            <a:off x="-10448" y="5477662"/>
            <a:ext cx="4365213" cy="993739"/>
            <a:chOff x="0" y="3076489"/>
            <a:chExt cx="4365213" cy="993739"/>
          </a:xfrm>
        </p:grpSpPr>
        <p:cxnSp>
          <p:nvCxnSpPr>
            <p:cNvPr id="17" name="Straight Connector 16"/>
            <p:cNvCxnSpPr/>
            <p:nvPr/>
          </p:nvCxnSpPr>
          <p:spPr>
            <a:xfrm flipH="1">
              <a:off x="0" y="3575072"/>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19" name="Snip Diagonal Corner Rectangle 1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0" name="TextBox 19"/>
              <p:cNvSpPr txBox="1"/>
              <p:nvPr/>
            </p:nvSpPr>
            <p:spPr>
              <a:xfrm>
                <a:off x="885850" y="2941372"/>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B. Stomach</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1" name="Group 20"/>
          <p:cNvGrpSpPr/>
          <p:nvPr/>
        </p:nvGrpSpPr>
        <p:grpSpPr>
          <a:xfrm>
            <a:off x="4749592" y="3613081"/>
            <a:ext cx="4365213" cy="993739"/>
            <a:chOff x="451242" y="3076489"/>
            <a:chExt cx="4365213" cy="993739"/>
          </a:xfrm>
        </p:grpSpPr>
        <p:cxnSp>
          <p:nvCxnSpPr>
            <p:cNvPr id="22" name="Straight Connector 21"/>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4" name="Snip Diagonal Corner Rectangle 23"/>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25" name="TextBox 24"/>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smtClean="0">
                    <a:solidFill>
                      <a:srgbClr val="EFF2EC"/>
                    </a:solidFill>
                    <a:effectLst>
                      <a:outerShdw blurRad="50800" dist="38100" dir="2700000" algn="tl" rotWithShape="0">
                        <a:prstClr val="black">
                          <a:alpha val="40000"/>
                        </a:prstClr>
                      </a:outerShdw>
                    </a:effectLst>
                  </a:rPr>
                  <a:t>C. Kidneys</a:t>
                </a:r>
                <a:endParaRPr lang="en-US" sz="2400" b="1" dirty="0">
                  <a:solidFill>
                    <a:srgbClr val="EFF2EC"/>
                  </a:solidFill>
                  <a:effectLst>
                    <a:outerShdw blurRad="50800" dist="38100" dir="2700000" algn="tl" rotWithShape="0">
                      <a:prstClr val="black">
                        <a:alpha val="40000"/>
                      </a:prstClr>
                    </a:outerShdw>
                  </a:effectLst>
                </a:endParaRPr>
              </a:p>
            </p:txBody>
          </p:sp>
        </p:grpSp>
      </p:grpSp>
      <p:grpSp>
        <p:nvGrpSpPr>
          <p:cNvPr id="26" name="Group 25"/>
          <p:cNvGrpSpPr/>
          <p:nvPr/>
        </p:nvGrpSpPr>
        <p:grpSpPr>
          <a:xfrm>
            <a:off x="4741897" y="5490047"/>
            <a:ext cx="4365213" cy="993739"/>
            <a:chOff x="451242" y="3076489"/>
            <a:chExt cx="4365213" cy="993739"/>
          </a:xfrm>
        </p:grpSpPr>
        <p:cxnSp>
          <p:nvCxnSpPr>
            <p:cNvPr id="27" name="Straight Connector 26"/>
            <p:cNvCxnSpPr/>
            <p:nvPr/>
          </p:nvCxnSpPr>
          <p:spPr>
            <a:xfrm flipH="1">
              <a:off x="4365213" y="3578064"/>
              <a:ext cx="45124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1242" y="3076489"/>
              <a:ext cx="3913971" cy="993739"/>
              <a:chOff x="608356" y="2454527"/>
              <a:chExt cx="7439005" cy="1792871"/>
            </a:xfrm>
            <a:effectLst>
              <a:outerShdw blurRad="50800" dist="38100" dir="2700000" algn="tl" rotWithShape="0">
                <a:prstClr val="black">
                  <a:alpha val="40000"/>
                </a:prstClr>
              </a:outerShdw>
            </a:effectLst>
          </p:grpSpPr>
          <p:sp>
            <p:nvSpPr>
              <p:cNvPr id="29" name="Snip Diagonal Corner Rectangle 28"/>
              <p:cNvSpPr/>
              <p:nvPr/>
            </p:nvSpPr>
            <p:spPr>
              <a:xfrm>
                <a:off x="608356" y="2454527"/>
                <a:ext cx="7439005" cy="1792871"/>
              </a:xfrm>
              <a:prstGeom prst="snip2Diag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FF2EC"/>
                  </a:solidFill>
                </a:endParaRPr>
              </a:p>
            </p:txBody>
          </p:sp>
          <p:sp>
            <p:nvSpPr>
              <p:cNvPr id="30" name="TextBox 29"/>
              <p:cNvSpPr txBox="1"/>
              <p:nvPr/>
            </p:nvSpPr>
            <p:spPr>
              <a:xfrm>
                <a:off x="885850" y="2922118"/>
                <a:ext cx="6851998" cy="832921"/>
              </a:xfrm>
              <a:prstGeom prst="rect">
                <a:avLst/>
              </a:prstGeom>
              <a:noFill/>
              <a:scene3d>
                <a:camera prst="orthographicFront"/>
                <a:lightRig rig="threePt" dir="t"/>
              </a:scene3d>
              <a:sp3d>
                <a:bevelT/>
              </a:sp3d>
            </p:spPr>
            <p:txBody>
              <a:bodyPr wrap="square" rtlCol="0">
                <a:spAutoFit/>
              </a:bodyPr>
              <a:lstStyle/>
              <a:p>
                <a:pPr algn="ctr"/>
                <a:r>
                  <a:rPr lang="en-US" sz="2400" b="1" dirty="0">
                    <a:solidFill>
                      <a:srgbClr val="EFF2EC"/>
                    </a:solidFill>
                    <a:effectLst>
                      <a:outerShdw blurRad="50800" dist="38100" dir="2700000" algn="tl" rotWithShape="0">
                        <a:prstClr val="black">
                          <a:alpha val="40000"/>
                        </a:prstClr>
                      </a:outerShdw>
                    </a:effectLst>
                  </a:rPr>
                  <a:t>D</a:t>
                </a:r>
                <a:r>
                  <a:rPr lang="en-US" sz="2400" b="1" dirty="0" smtClean="0">
                    <a:solidFill>
                      <a:srgbClr val="EFF2EC"/>
                    </a:solidFill>
                    <a:effectLst>
                      <a:outerShdw blurRad="50800" dist="38100" dir="2700000" algn="tl" rotWithShape="0">
                        <a:prstClr val="black">
                          <a:alpha val="40000"/>
                        </a:prstClr>
                      </a:outerShdw>
                    </a:effectLst>
                  </a:rPr>
                  <a:t>. Brain</a:t>
                </a:r>
                <a:endParaRPr lang="en-US" sz="2400" b="1" dirty="0">
                  <a:solidFill>
                    <a:srgbClr val="EFF2EC"/>
                  </a:solidFill>
                  <a:effectLst>
                    <a:outerShdw blurRad="50800" dist="38100" dir="2700000" algn="tl" rotWithShape="0">
                      <a:prstClr val="black">
                        <a:alpha val="40000"/>
                      </a:prstClr>
                    </a:outerShdw>
                  </a:effectLst>
                </a:endParaRPr>
              </a:p>
            </p:txBody>
          </p:sp>
        </p:grpSp>
      </p:grpSp>
      <p:pic>
        <p:nvPicPr>
          <p:cNvPr id="31" name="Picture 30" descr="ARE YOU SMARTER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32" name="Picture 31" descr="WHITE COPY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338445037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
          </p:stSnd>
        </p:sndAc>
      </p:transition>
    </mc:Choice>
    <mc:Fallback xmlns="">
      <p:transition xmlns:p14="http://schemas.microsoft.com/office/powerpoint/2010/main" spd="slow">
        <p:sndAc>
          <p:stSnd>
            <p:snd r:embed="rId5" name="Applause"/>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EFF2EC"/>
                </a:solidFill>
                <a:latin typeface="+mn-lt"/>
              </a:rPr>
              <a:t>Trigger Hormones</a:t>
            </a:r>
            <a:endParaRPr lang="en-US" b="1" dirty="0">
              <a:solidFill>
                <a:srgbClr val="EFF2EC"/>
              </a:solidFill>
              <a:latin typeface="+mn-lt"/>
            </a:endParaRPr>
          </a:p>
        </p:txBody>
      </p:sp>
      <p:sp>
        <p:nvSpPr>
          <p:cNvPr id="3" name="Content Placeholder 2"/>
          <p:cNvSpPr>
            <a:spLocks noGrp="1"/>
          </p:cNvSpPr>
          <p:nvPr>
            <p:ph idx="1"/>
          </p:nvPr>
        </p:nvSpPr>
        <p:spPr/>
        <p:txBody>
          <a:bodyPr>
            <a:normAutofit/>
          </a:bodyPr>
          <a:lstStyle/>
          <a:p>
            <a:r>
              <a:rPr lang="en-US" sz="2400" dirty="0">
                <a:solidFill>
                  <a:srgbClr val="EFF2EC"/>
                </a:solidFill>
                <a:latin typeface="Myriad Pro" charset="0"/>
                <a:ea typeface="Myriad Pro" charset="0"/>
                <a:cs typeface="Myriad Pro" charset="0"/>
              </a:rPr>
              <a:t>The main sex hormones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in girls </a:t>
            </a:r>
            <a:r>
              <a:rPr lang="en-US" sz="2400" dirty="0">
                <a:solidFill>
                  <a:srgbClr val="EFF2EC"/>
                </a:solidFill>
                <a:latin typeface="Myriad Pro" charset="0"/>
                <a:ea typeface="Myriad Pro" charset="0"/>
                <a:cs typeface="Myriad Pro" charset="0"/>
              </a:rPr>
              <a:t>are called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err="1" smtClean="0">
                <a:solidFill>
                  <a:srgbClr val="EFF2EC"/>
                </a:solidFill>
                <a:latin typeface="Myriad Pro" charset="0"/>
                <a:ea typeface="Myriad Pro" charset="0"/>
                <a:cs typeface="Myriad Pro" charset="0"/>
              </a:rPr>
              <a:t>oestrogen</a:t>
            </a:r>
            <a:r>
              <a:rPr lang="en-US" sz="2400" dirty="0" smtClean="0">
                <a:solidFill>
                  <a:srgbClr val="EFF2EC"/>
                </a:solidFill>
                <a:latin typeface="Myriad Pro" charset="0"/>
                <a:ea typeface="Myriad Pro" charset="0"/>
                <a:cs typeface="Myriad Pro" charset="0"/>
              </a:rPr>
              <a:t> and </a:t>
            </a:r>
            <a:br>
              <a:rPr lang="en-US" sz="2400" dirty="0" smtClean="0">
                <a:solidFill>
                  <a:srgbClr val="EFF2EC"/>
                </a:solidFill>
                <a:latin typeface="Myriad Pro" charset="0"/>
                <a:ea typeface="Myriad Pro" charset="0"/>
                <a:cs typeface="Myriad Pro" charset="0"/>
              </a:rPr>
            </a:br>
            <a:r>
              <a:rPr lang="en-US" sz="2400" dirty="0" err="1" smtClean="0">
                <a:solidFill>
                  <a:srgbClr val="EFF2EC"/>
                </a:solidFill>
                <a:latin typeface="Myriad Pro" charset="0"/>
                <a:ea typeface="Myriad Pro" charset="0"/>
                <a:cs typeface="Myriad Pro" charset="0"/>
              </a:rPr>
              <a:t>progestorone</a:t>
            </a:r>
            <a:r>
              <a:rPr lang="en-US" sz="2400" dirty="0">
                <a:solidFill>
                  <a:srgbClr val="EFF2EC"/>
                </a:solidFill>
                <a:latin typeface="Myriad Pro" charset="0"/>
                <a:ea typeface="Myriad Pro" charset="0"/>
                <a:cs typeface="Myriad Pro" charset="0"/>
              </a:rPr>
              <a:t>. They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are </a:t>
            </a:r>
            <a:r>
              <a:rPr lang="en-US" sz="2400" dirty="0">
                <a:solidFill>
                  <a:srgbClr val="EFF2EC"/>
                </a:solidFill>
                <a:latin typeface="Myriad Pro" charset="0"/>
                <a:ea typeface="Myriad Pro" charset="0"/>
                <a:cs typeface="Myriad Pro" charset="0"/>
              </a:rPr>
              <a:t>produced in the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ovaries</a:t>
            </a:r>
            <a:r>
              <a:rPr lang="en-US" sz="2400" dirty="0">
                <a:solidFill>
                  <a:srgbClr val="EFF2EC"/>
                </a:solidFill>
                <a:latin typeface="Myriad Pro" charset="0"/>
                <a:ea typeface="Myriad Pro" charset="0"/>
                <a:cs typeface="Myriad Pro" charset="0"/>
              </a:rPr>
              <a:t>. They cause your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breasts </a:t>
            </a:r>
            <a:r>
              <a:rPr lang="en-US" sz="2400" dirty="0">
                <a:solidFill>
                  <a:srgbClr val="EFF2EC"/>
                </a:solidFill>
                <a:latin typeface="Myriad Pro" charset="0"/>
                <a:ea typeface="Myriad Pro" charset="0"/>
                <a:cs typeface="Myriad Pro" charset="0"/>
              </a:rPr>
              <a:t>to develop,  your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hips </a:t>
            </a:r>
            <a:r>
              <a:rPr lang="en-US" sz="2400" dirty="0">
                <a:solidFill>
                  <a:srgbClr val="EFF2EC"/>
                </a:solidFill>
                <a:latin typeface="Myriad Pro" charset="0"/>
                <a:ea typeface="Myriad Pro" charset="0"/>
                <a:cs typeface="Myriad Pro" charset="0"/>
              </a:rPr>
              <a:t>and shoulders to </a:t>
            </a:r>
            <a:r>
              <a:rPr lang="en-US" sz="2400" dirty="0" smtClean="0">
                <a:solidFill>
                  <a:srgbClr val="EFF2EC"/>
                </a:solidFill>
                <a:latin typeface="Myriad Pro" charset="0"/>
                <a:ea typeface="Myriad Pro" charset="0"/>
                <a:cs typeface="Myriad Pro" charset="0"/>
              </a:rPr>
              <a:t/>
            </a:r>
            <a:br>
              <a:rPr lang="en-US" sz="2400" dirty="0" smtClean="0">
                <a:solidFill>
                  <a:srgbClr val="EFF2EC"/>
                </a:solidFill>
                <a:latin typeface="Myriad Pro" charset="0"/>
                <a:ea typeface="Myriad Pro" charset="0"/>
                <a:cs typeface="Myriad Pro" charset="0"/>
              </a:rPr>
            </a:br>
            <a:r>
              <a:rPr lang="en-US" sz="2400" dirty="0" smtClean="0">
                <a:solidFill>
                  <a:srgbClr val="EFF2EC"/>
                </a:solidFill>
                <a:latin typeface="Myriad Pro" charset="0"/>
                <a:ea typeface="Myriad Pro" charset="0"/>
                <a:cs typeface="Myriad Pro" charset="0"/>
              </a:rPr>
              <a:t>widen</a:t>
            </a:r>
            <a:r>
              <a:rPr lang="en-US" sz="2400" dirty="0">
                <a:solidFill>
                  <a:srgbClr val="EFF2EC"/>
                </a:solidFill>
                <a:latin typeface="Myriad Pro" charset="0"/>
                <a:ea typeface="Myriad Pro" charset="0"/>
                <a:cs typeface="Myriad Pro" charset="0"/>
              </a:rPr>
              <a:t>, they kick start your periods and make your body hair sprout. </a:t>
            </a:r>
          </a:p>
        </p:txBody>
      </p:sp>
      <p:pic>
        <p:nvPicPr>
          <p:cNvPr id="4" name="Picture 3" descr="bear-422682_6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866" y="1769352"/>
            <a:ext cx="3580933" cy="2383559"/>
          </a:xfrm>
          <a:prstGeom prst="rect">
            <a:avLst/>
          </a:prstGeom>
        </p:spPr>
      </p:pic>
      <p:pic>
        <p:nvPicPr>
          <p:cNvPr id="5" name="Picture 4" descr="ARE YOU SMARTER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0539" y="105800"/>
            <a:ext cx="1278109" cy="665997"/>
          </a:xfrm>
          <a:prstGeom prst="rect">
            <a:avLst/>
          </a:prstGeom>
        </p:spPr>
      </p:pic>
      <p:pic>
        <p:nvPicPr>
          <p:cNvPr id="6" name="Picture 5" descr="WHITE COPYRIGH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95" y="6084685"/>
            <a:ext cx="2834640" cy="1127760"/>
          </a:xfrm>
          <a:prstGeom prst="rect">
            <a:avLst/>
          </a:prstGeom>
        </p:spPr>
      </p:pic>
    </p:spTree>
    <p:extLst>
      <p:ext uri="{BB962C8B-B14F-4D97-AF65-F5344CB8AC3E}">
        <p14:creationId xmlns:p14="http://schemas.microsoft.com/office/powerpoint/2010/main" val="1078762068"/>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Bubbles"/>
          </p:stSnd>
        </p:sndAc>
      </p:transition>
    </mc:Choice>
    <mc:Fallback xmlns="">
      <p:transition xmlns:p14="http://schemas.microsoft.com/office/powerpoint/2010/main" spd="slow">
        <p:fade/>
        <p:sndAc>
          <p:stSnd>
            <p:snd r:embed="rId7" name="Bubbles"/>
          </p:stSnd>
        </p:sndAc>
      </p:transition>
    </mc:Fallback>
  </mc:AlternateContent>
  <p:timing>
    <p:tnLst>
      <p:par>
        <p:cTn id="1" dur="indefinite" restart="never" nodeType="tmRoot"/>
      </p:par>
    </p:tnLst>
  </p:timing>
</p:sld>
</file>

<file path=ppt/theme/theme1.xml><?xml version="1.0" encoding="utf-8"?>
<a:theme xmlns:a="http://schemas.openxmlformats.org/drawingml/2006/main" name="Technic">
  <a:themeElements>
    <a:clrScheme name="Custom 15">
      <a:dk1>
        <a:srgbClr val="9C0050"/>
      </a:dk1>
      <a:lt1>
        <a:srgbClr val="7905B1"/>
      </a:lt1>
      <a:dk2>
        <a:srgbClr val="6B0077"/>
      </a:dk2>
      <a:lt2>
        <a:srgbClr val="45005E"/>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554</TotalTime>
  <Words>1190</Words>
  <Application>Microsoft Office PowerPoint</Application>
  <PresentationFormat>On-screen Show (4:3)</PresentationFormat>
  <Paragraphs>94</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Franklin Gothic Book</vt:lpstr>
      <vt:lpstr>Myriad Pro</vt:lpstr>
      <vt:lpstr>Wingdings 2</vt:lpstr>
      <vt:lpstr>Technic</vt:lpstr>
      <vt:lpstr>PowerPoint Presentation</vt:lpstr>
      <vt:lpstr>PowerPoint Presentation</vt:lpstr>
      <vt:lpstr>PowerPoint Presentation</vt:lpstr>
      <vt:lpstr>PowerPoint Presentation</vt:lpstr>
      <vt:lpstr>Trigger Hormones</vt:lpstr>
      <vt:lpstr>PowerPoint Presentation</vt:lpstr>
      <vt:lpstr>PowerPoint Presentation</vt:lpstr>
      <vt:lpstr>PowerPoint Presentation</vt:lpstr>
      <vt:lpstr>Trigger Hormones</vt:lpstr>
      <vt:lpstr>PowerPoint Presentation</vt:lpstr>
      <vt:lpstr>PowerPoint Presentation</vt:lpstr>
      <vt:lpstr>PowerPoint Presentation</vt:lpstr>
      <vt:lpstr>Periods</vt:lpstr>
      <vt:lpstr>Periods</vt:lpstr>
      <vt:lpstr>What happens?</vt:lpstr>
      <vt:lpstr>PowerPoint Presentation</vt:lpstr>
      <vt:lpstr>PowerPoint Presentation</vt:lpstr>
      <vt:lpstr>PowerPoint Presentation</vt:lpstr>
      <vt:lpstr>Sanitary Hygiene</vt:lpstr>
      <vt:lpstr>Sanitary Hygiene</vt:lpstr>
      <vt:lpstr>Let’s Talk About Sex!</vt:lpstr>
      <vt:lpstr>Let’s Talk About Sex!</vt:lpstr>
      <vt:lpstr>PowerPoint Presentation</vt:lpstr>
      <vt:lpstr>PowerPoint Presentation</vt:lpstr>
      <vt:lpstr>PowerPoint Presentation</vt:lpstr>
      <vt:lpstr>Making Babies</vt:lpstr>
      <vt:lpstr>Making babies?</vt:lpstr>
      <vt:lpstr>What questions do you have?</vt:lpstr>
      <vt:lpstr>PowerPoint Presentation</vt:lpstr>
      <vt:lpstr>PowerPoint Presentation</vt:lpstr>
      <vt:lpstr>PowerPoint Presentation</vt:lpstr>
      <vt:lpstr>Bullying Behaviour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Wants To Be teenaware</dc:title>
  <dc:creator>Elaine</dc:creator>
  <cp:lastModifiedBy>Frances Holland</cp:lastModifiedBy>
  <cp:revision>86</cp:revision>
  <dcterms:created xsi:type="dcterms:W3CDTF">2016-02-12T13:38:22Z</dcterms:created>
  <dcterms:modified xsi:type="dcterms:W3CDTF">2020-05-14T15:18:12Z</dcterms:modified>
</cp:coreProperties>
</file>